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3"/>
    <p:sldId id="259" r:id="rId4"/>
    <p:sldId id="258" r:id="rId5"/>
    <p:sldId id="275" r:id="rId6"/>
    <p:sldId id="274" r:id="rId7"/>
    <p:sldId id="276" r:id="rId8"/>
    <p:sldId id="260" r:id="rId9"/>
    <p:sldId id="290" r:id="rId11"/>
    <p:sldId id="273" r:id="rId12"/>
    <p:sldId id="279" r:id="rId13"/>
    <p:sldId id="277" r:id="rId14"/>
    <p:sldId id="302" r:id="rId15"/>
    <p:sldId id="303" r:id="rId16"/>
    <p:sldId id="278" r:id="rId17"/>
    <p:sldId id="261" r:id="rId18"/>
    <p:sldId id="307" r:id="rId19"/>
  </p:sldIdLst>
  <p:sldSz cx="12192000" cy="6858000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Agency FB" panose="020B0503020202020204" pitchFamily="34" charset="0"/>
      <p:regular r:id="rId27"/>
      <p:bold r:id="rId28"/>
    </p:embeddedFont>
    <p:embeddedFont>
      <p:font typeface="隶书" panose="02010509060101010101" pitchFamily="49" charset="-122"/>
      <p:regular r:id="rId29"/>
    </p:embeddedFont>
    <p:embeddedFont>
      <p:font typeface="SentyBrush" panose="03000600000000000000" charset="0"/>
      <p:regular r:id="rId30"/>
    </p:embeddedFont>
    <p:embeddedFont>
      <p:font typeface="腾祥豆豆体简" panose="01010104010101010101" charset="-122"/>
      <p:regular r:id="rId31"/>
    </p:embeddedFont>
    <p:embeddedFont>
      <p:font typeface="小豆岛默陌秀丽简" panose="02010604000000000000" charset="-122"/>
      <p:regular r:id="rId32"/>
    </p:embeddedFont>
    <p:embeddedFont>
      <p:font typeface="云书法手书惠中行书简" panose="02010600030101010101" charset="-122"/>
      <p:regular r:id="rId33"/>
    </p:embeddedFont>
    <p:embeddedFont>
      <p:font typeface="腾祥面包体简" panose="01010104010101010101" charset="-122"/>
      <p:regular r:id="rId34"/>
    </p:embeddedFont>
    <p:embeddedFont>
      <p:font typeface="腾祥凌黑简" panose="01010104010101010101" charset="-122"/>
      <p:regular r:id="rId35"/>
    </p:embeddedFont>
    <p:embeddedFont>
      <p:font typeface="腾祥婀娜体繁" panose="01010104010101010101" charset="-122"/>
      <p:regular r:id="rId36"/>
    </p:embeddedFont>
    <p:embeddedFont>
      <p:font typeface="腾祥小小新体简" panose="01010104010101010101" charset="-122"/>
      <p:regular r:id="rId37"/>
    </p:embeddedFont>
    <p:embeddedFont>
      <p:font typeface="腾祥婀娜体简" panose="01010104010101010101" charset="-122"/>
      <p:regular r:id="rId38"/>
    </p:embeddedFont>
    <p:embeddedFont>
      <p:font typeface="Senty Cream Puff 新蒂泡芙体" panose="03000600000000000000" charset="-122"/>
      <p:regular r:id="rId39"/>
    </p:embeddedFont>
    <p:embeddedFont>
      <p:font typeface="等线" panose="02010600030101010101" charset="-122"/>
      <p:regular r:id="rId40"/>
    </p:embeddedFont>
    <p:embeddedFont>
      <p:font typeface="等线 Light" panose="02010600030101010101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624" y="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19.fntdata"/><Relationship Id="rId40" Type="http://schemas.openxmlformats.org/officeDocument/2006/relationships/font" Target="fonts/font18.fntdata"/><Relationship Id="rId4" Type="http://schemas.openxmlformats.org/officeDocument/2006/relationships/slide" Target="slides/slide2.xml"/><Relationship Id="rId39" Type="http://schemas.openxmlformats.org/officeDocument/2006/relationships/font" Target="fonts/font17.fntdata"/><Relationship Id="rId38" Type="http://schemas.openxmlformats.org/officeDocument/2006/relationships/font" Target="fonts/font16.fntdata"/><Relationship Id="rId37" Type="http://schemas.openxmlformats.org/officeDocument/2006/relationships/font" Target="fonts/font15.fntdata"/><Relationship Id="rId36" Type="http://schemas.openxmlformats.org/officeDocument/2006/relationships/font" Target="fonts/font14.fntdata"/><Relationship Id="rId35" Type="http://schemas.openxmlformats.org/officeDocument/2006/relationships/font" Target="fonts/font13.fntdata"/><Relationship Id="rId34" Type="http://schemas.openxmlformats.org/officeDocument/2006/relationships/font" Target="fonts/font12.fntdata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501A1-40E4-4E8D-A4C0-3E913A733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EE11B-FC8C-40FA-AD0F-20495A5016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D101-D523-41B7-BF44-8A3D0C2FC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60E13-2A9E-4B1B-BB5D-B95C6B336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77EB6-22E5-470F-9DD9-614F51C189BD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63892" y="307911"/>
            <a:ext cx="11485984" cy="62701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9" Type="http://schemas.microsoft.com/office/2007/relationships/hdphoto" Target="../media/hdphoto1.wdp"/><Relationship Id="rId18" Type="http://schemas.openxmlformats.org/officeDocument/2006/relationships/image" Target="../media/image20.png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06756" y="1419665"/>
            <a:ext cx="3895275" cy="3896798"/>
            <a:chOff x="7306756" y="1419665"/>
            <a:chExt cx="3895275" cy="3896798"/>
          </a:xfrm>
        </p:grpSpPr>
        <p:sp>
          <p:nvSpPr>
            <p:cNvPr id="12" name="椭圆 11"/>
            <p:cNvSpPr/>
            <p:nvPr/>
          </p:nvSpPr>
          <p:spPr>
            <a:xfrm rot="1387359">
              <a:off x="7306756" y="2408503"/>
              <a:ext cx="660128" cy="660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 rot="1387359">
              <a:off x="8447048" y="369994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 rot="2899631">
              <a:off x="10690265" y="2843641"/>
              <a:ext cx="511200" cy="5123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 rot="7892167">
              <a:off x="10044450" y="3117364"/>
              <a:ext cx="294377" cy="2940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387359">
              <a:off x="9821348" y="1419665"/>
              <a:ext cx="660128" cy="6601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387359">
              <a:off x="10159373" y="4836647"/>
              <a:ext cx="479816" cy="4798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t="41295" r="8130" b="14807"/>
          <a:stretch>
            <a:fillRect/>
          </a:stretch>
        </p:blipFill>
        <p:spPr>
          <a:xfrm>
            <a:off x="839754" y="1495525"/>
            <a:ext cx="4917234" cy="38669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文本框 13"/>
          <p:cNvSpPr txBox="1"/>
          <p:nvPr/>
        </p:nvSpPr>
        <p:spPr>
          <a:xfrm>
            <a:off x="6115984" y="2305947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5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综艺" panose="03000509000000000000" pitchFamily="65" charset="-122"/>
                <a:cs typeface="经典综艺体简" panose="02010609000101010101" pitchFamily="49" charset="-122"/>
              </a:rPr>
              <a:t>第七小组</a:t>
            </a:r>
            <a:endParaRPr lang="zh-CN" altLang="en-US" sz="5400" b="1" i="1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迷你简综艺" panose="03000509000000000000" pitchFamily="65" charset="-122"/>
              <a:cs typeface="经典综艺体简" panose="02010609000101010101" pitchFamily="49" charset="-122"/>
            </a:endParaRPr>
          </a:p>
        </p:txBody>
      </p:sp>
      <p:pic>
        <p:nvPicPr>
          <p:cNvPr id="16" name="王若琳 - 迷宫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6988" y="-914400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24980" y="3390265"/>
            <a:ext cx="4253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2">
                    <a:lumMod val="50000"/>
                  </a:schemeClr>
                </a:solidFill>
              </a:rPr>
              <a:t>               ——</a:t>
            </a:r>
            <a:r>
              <a:rPr lang="zh-CN" altLang="en-US" sz="2800" b="1">
                <a:solidFill>
                  <a:schemeClr val="bg2">
                    <a:lumMod val="50000"/>
                  </a:schemeClr>
                </a:solidFill>
              </a:rPr>
              <a:t>大佬编程队</a:t>
            </a:r>
            <a:endParaRPr lang="zh-CN" altLang="en-US" sz="28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98235" y="4098290"/>
            <a:ext cx="4719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ea typeface="+mn-lt"/>
              </a:rPr>
              <a:t>  </a:t>
            </a:r>
            <a:r>
              <a:rPr lang="zh-CN" altLang="en-US" sz="2800" b="1">
                <a:ea typeface="+mn-lt"/>
              </a:rPr>
              <a:t>期末小组成果展示与汇报</a:t>
            </a:r>
            <a:endParaRPr lang="zh-CN" altLang="en-US" sz="2800" b="1">
              <a:ea typeface="+mn-lt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06756" y="1419665"/>
            <a:ext cx="3895275" cy="3896798"/>
            <a:chOff x="7306756" y="1419665"/>
            <a:chExt cx="3895275" cy="3896798"/>
          </a:xfrm>
        </p:grpSpPr>
        <p:sp>
          <p:nvSpPr>
            <p:cNvPr id="12" name="椭圆 11"/>
            <p:cNvSpPr/>
            <p:nvPr/>
          </p:nvSpPr>
          <p:spPr>
            <a:xfrm rot="1387359">
              <a:off x="7306756" y="2408503"/>
              <a:ext cx="660128" cy="660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 rot="1387359">
              <a:off x="8447048" y="369994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 rot="2899631">
              <a:off x="10690265" y="2843641"/>
              <a:ext cx="511200" cy="5123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 rot="7892167">
              <a:off x="10044450" y="3117364"/>
              <a:ext cx="294377" cy="2940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387359">
              <a:off x="9821348" y="1419665"/>
              <a:ext cx="660128" cy="6601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387359">
              <a:off x="10159373" y="4836647"/>
              <a:ext cx="479816" cy="4798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t="41295" r="8130" b="14807"/>
          <a:stretch>
            <a:fillRect/>
          </a:stretch>
        </p:blipFill>
        <p:spPr>
          <a:xfrm>
            <a:off x="839754" y="1495525"/>
            <a:ext cx="4917234" cy="38669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文本框 1"/>
          <p:cNvSpPr txBox="1"/>
          <p:nvPr/>
        </p:nvSpPr>
        <p:spPr>
          <a:xfrm>
            <a:off x="6299835" y="3056890"/>
            <a:ext cx="4507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Senty Cream Puff 新蒂泡芙体" panose="03000600000000000000" charset="-122"/>
                <a:ea typeface="Senty Cream Puff 新蒂泡芙体" panose="03000600000000000000" charset="-122"/>
              </a:rPr>
              <a:t>接下来我们给大家演示一下这个寻书系统！！！</a:t>
            </a:r>
            <a:endParaRPr lang="zh-CN" altLang="en-US" sz="3200" b="1">
              <a:latin typeface="Senty Cream Puff 新蒂泡芙体" panose="03000600000000000000" charset="-122"/>
              <a:ea typeface="Senty Cream Puff 新蒂泡芙体" panose="030006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06756" y="1419665"/>
            <a:ext cx="3895275" cy="3896798"/>
            <a:chOff x="7306756" y="1419665"/>
            <a:chExt cx="3895275" cy="3896798"/>
          </a:xfrm>
        </p:grpSpPr>
        <p:sp>
          <p:nvSpPr>
            <p:cNvPr id="12" name="椭圆 11"/>
            <p:cNvSpPr/>
            <p:nvPr/>
          </p:nvSpPr>
          <p:spPr>
            <a:xfrm rot="1387359">
              <a:off x="7306756" y="2408503"/>
              <a:ext cx="660128" cy="660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 rot="1387359">
              <a:off x="8447048" y="369994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 rot="2899631">
              <a:off x="10690265" y="2843641"/>
              <a:ext cx="511200" cy="5123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 rot="7892167">
              <a:off x="10044450" y="3117364"/>
              <a:ext cx="294377" cy="2940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387359">
              <a:off x="9821348" y="1419665"/>
              <a:ext cx="660128" cy="6601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387359">
              <a:off x="10159373" y="4836647"/>
              <a:ext cx="479816" cy="4798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图片 3" descr="C:\Users\kangkang\Desktop\图片5.png图片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12825" y="1689100"/>
            <a:ext cx="5356225" cy="36068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文本框 13"/>
          <p:cNvSpPr txBox="1"/>
          <p:nvPr/>
        </p:nvSpPr>
        <p:spPr>
          <a:xfrm>
            <a:off x="7536180" y="2454275"/>
            <a:ext cx="295529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altLang="zh-CN" sz="5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综艺" panose="03000509000000000000" pitchFamily="65" charset="-122"/>
                <a:cs typeface="经典综艺体简" panose="02010609000101010101" pitchFamily="49" charset="-122"/>
              </a:rPr>
              <a:t>PART 03</a:t>
            </a:r>
            <a:endParaRPr lang="zh-CN" altLang="en-US" sz="5400" b="1" i="1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迷你简综艺" panose="03000509000000000000" pitchFamily="65" charset="-122"/>
              <a:cs typeface="经典综艺体简" panose="02010609000101010101" pitchFamily="49" charset="-122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6817995" y="3648075"/>
            <a:ext cx="46323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2800" b="1" spc="600" dirty="0">
                <a:solidFill>
                  <a:schemeClr val="bg2">
                    <a:lumMod val="10000"/>
                  </a:schemeClr>
                </a:solidFill>
                <a:latin typeface="腾祥面包体简" panose="01010104010101010101" charset="-122"/>
                <a:ea typeface="腾祥面包体简" panose="01010104010101010101" charset="-122"/>
                <a:cs typeface="经典综艺体简" panose="02010609000101010101" pitchFamily="49" charset="-122"/>
              </a:rPr>
              <a:t>我们的</a:t>
            </a:r>
            <a:r>
              <a:rPr lang="en-US" altLang="zh-CN" sz="2800" spc="600" dirty="0">
                <a:solidFill>
                  <a:schemeClr val="bg2">
                    <a:lumMod val="10000"/>
                  </a:schemeClr>
                </a:solidFill>
                <a:latin typeface="SentyBrush" panose="03000600000000000000" charset="0"/>
                <a:ea typeface="腾祥面包体简" panose="01010104010101010101" charset="-122"/>
                <a:cs typeface="经典综艺体简" panose="02010609000101010101" pitchFamily="49" charset="-122"/>
              </a:rPr>
              <a:t>innovation!!!</a:t>
            </a:r>
            <a:endParaRPr lang="en-US" altLang="zh-CN" sz="2800" spc="600" dirty="0">
              <a:solidFill>
                <a:schemeClr val="bg2">
                  <a:lumMod val="10000"/>
                </a:schemeClr>
              </a:solidFill>
              <a:latin typeface="SentyBrush" panose="03000600000000000000" charset="0"/>
              <a:ea typeface="腾祥面包体简" panose="01010104010101010101" charset="-122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ache_-462c0d9ec9f863f7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25" y="1315085"/>
            <a:ext cx="6213475" cy="45885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3140" y="1409065"/>
            <a:ext cx="413512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前面已经提到，为了实现又快又准又直观地找书，我们采用的是对图书馆的平面图建立坐标系，从而确定每一个书架的位置的方法。那么这个过程是如何实现的呢？我们在这个过程是怎么实现的呢？我们在这个过程中用到了</a:t>
            </a:r>
            <a:r>
              <a:rPr lang="en-US" altLang="zh-CN" sz="2000" b="1">
                <a:latin typeface="SentyBrush" panose="03000600000000000000" charset="0"/>
                <a:ea typeface="腾祥小小新体简" panose="01010104010101010101" charset="-122"/>
              </a:rPr>
              <a:t>AutoCAD</a:t>
            </a:r>
            <a:r>
              <a:rPr lang="zh-CN" altLang="en-US" sz="2000" b="1">
                <a:latin typeface="SentyBrush" panose="03000600000000000000" charset="0"/>
                <a:ea typeface="腾祥小小新体简" panose="01010104010101010101" charset="-122"/>
              </a:rPr>
              <a:t>这个画图软件，在这个画图软件上，我们把图缩到</a:t>
            </a:r>
            <a:r>
              <a:rPr lang="en-US" altLang="zh-CN" sz="2000" b="1">
                <a:latin typeface="SentyBrush" panose="03000600000000000000" charset="0"/>
                <a:ea typeface="腾祥小小新体简" panose="01010104010101010101" charset="-122"/>
              </a:rPr>
              <a:t>640</a:t>
            </a:r>
            <a:r>
              <a:rPr lang="zh-CN" altLang="en-US" sz="2000" b="1">
                <a:latin typeface="SentyBrush" panose="03000600000000000000" charset="0"/>
                <a:ea typeface="腾祥小小新体简" panose="01010104010101010101" charset="-122"/>
              </a:rPr>
              <a:t>×</a:t>
            </a:r>
            <a:r>
              <a:rPr lang="en-US" altLang="zh-CN" sz="2000" b="1">
                <a:latin typeface="SentyBrush" panose="03000600000000000000" charset="0"/>
                <a:ea typeface="腾祥小小新体简" panose="01010104010101010101" charset="-122"/>
              </a:rPr>
              <a:t>480</a:t>
            </a:r>
            <a:r>
              <a:rPr lang="zh-CN" altLang="en-US" sz="2000" b="1">
                <a:latin typeface="SentyBrush" panose="03000600000000000000" charset="0"/>
                <a:ea typeface="腾祥小小新体简" panose="01010104010101010101" charset="-122"/>
              </a:rPr>
              <a:t>，就可以实现精确到</a:t>
            </a:r>
            <a:r>
              <a:rPr lang="zh-CN" altLang="en-US" sz="2000" b="1" u="sng">
                <a:latin typeface="SentyBrush" panose="03000600000000000000" charset="0"/>
                <a:ea typeface="腾祥小小新体简" panose="01010104010101010101" charset="-122"/>
              </a:rPr>
              <a:t>像素点</a:t>
            </a:r>
            <a:r>
              <a:rPr lang="zh-CN" altLang="en-US" sz="2000" b="1">
                <a:latin typeface="SentyBrush" panose="03000600000000000000" charset="0"/>
                <a:ea typeface="腾祥小小新体简" panose="01010104010101010101" charset="-122"/>
              </a:rPr>
              <a:t>，这也就能实现标记要找的书所在的书架了！！！（</a:t>
            </a:r>
            <a:r>
              <a:rPr lang="en-US" altLang="zh-CN" sz="2000" b="1">
                <a:latin typeface="SentyBrush" panose="03000600000000000000" charset="0"/>
                <a:ea typeface="腾祥小小新体简" panose="01010104010101010101" charset="-122"/>
              </a:rPr>
              <a:t>ps</a:t>
            </a:r>
            <a:r>
              <a:rPr lang="zh-CN" altLang="en-US" sz="2000" b="1">
                <a:latin typeface="SentyBrush" panose="03000600000000000000" charset="0"/>
                <a:ea typeface="腾祥小小新体简" panose="01010104010101010101" charset="-122"/>
              </a:rPr>
              <a:t>：用这个软件的有个小插曲，就是用这个软件的时候电脑老是死机，只能不断地重启</a:t>
            </a:r>
            <a:r>
              <a:rPr lang="en-US" altLang="zh-CN" sz="2000" b="1">
                <a:latin typeface="SentyBrush" panose="03000600000000000000" charset="0"/>
                <a:ea typeface="腾祥小小新体简" panose="01010104010101010101" charset="-122"/>
              </a:rPr>
              <a:t>……</a:t>
            </a:r>
            <a:r>
              <a:rPr lang="zh-CN" altLang="en-US" sz="2000" b="1">
                <a:latin typeface="SentyBrush" panose="03000600000000000000" charset="0"/>
                <a:ea typeface="腾祥小小新体简" panose="01010104010101010101" charset="-122"/>
              </a:rPr>
              <a:t>）</a:t>
            </a:r>
            <a:endParaRPr lang="zh-CN" altLang="en-US" sz="2000" b="1">
              <a:latin typeface="SentyBrush" panose="03000600000000000000" charset="0"/>
              <a:ea typeface="腾祥小小新体简" panose="0101010401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VKXAYJ~L@~N}CHZZJU_3GS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430" y="4877435"/>
            <a:ext cx="4618355" cy="1200150"/>
          </a:xfrm>
          <a:prstGeom prst="rect">
            <a:avLst/>
          </a:prstGeom>
        </p:spPr>
      </p:pic>
      <p:pic>
        <p:nvPicPr>
          <p:cNvPr id="5" name="图片 4" descr="N@A89M0YCJ3)2H5K8K54I{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20" y="2482850"/>
            <a:ext cx="4617085" cy="1657985"/>
          </a:xfrm>
          <a:prstGeom prst="rect">
            <a:avLst/>
          </a:prstGeom>
        </p:spPr>
      </p:pic>
      <p:pic>
        <p:nvPicPr>
          <p:cNvPr id="7" name="图片 6" descr="5IVQWIE@{OQ2OQ3P]I1H~C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2868930"/>
            <a:ext cx="4618355" cy="1455420"/>
          </a:xfrm>
          <a:prstGeom prst="rect">
            <a:avLst/>
          </a:prstGeom>
        </p:spPr>
      </p:pic>
      <p:pic>
        <p:nvPicPr>
          <p:cNvPr id="9" name="图片 8" descr="$X7]IO34@OO$DFZTR%%R0F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075" y="570865"/>
            <a:ext cx="4617720" cy="1295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96330" y="4509135"/>
            <a:ext cx="46132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</a:t>
            </a:r>
            <a:r>
              <a:rPr lang="zh-CN" altLang="en-US" sz="2400" b="1">
                <a:latin typeface="腾祥小小新体简" panose="01010104010101010101" charset="-122"/>
                <a:ea typeface="腾祥小小新体简" panose="01010104010101010101" charset="-122"/>
              </a:rPr>
              <a:t>除此之外，为了使得这套图书馆寻书系统更加人性化，我们还特意设置了一个用户注册与登录的系统哦！！！</a:t>
            </a:r>
            <a:endParaRPr lang="zh-CN" altLang="en-US" sz="2400" b="1">
              <a:latin typeface="腾祥小小新体简" panose="01010104010101010101" charset="-122"/>
              <a:ea typeface="腾祥小小新体简" panose="01010104010101010101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2839720" y="2482850"/>
            <a:ext cx="485775" cy="295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2839720" y="4469130"/>
            <a:ext cx="485775" cy="294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8258175" y="1990725"/>
            <a:ext cx="485775" cy="401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959{G[X@Z0GB%EH3Q19H1A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" y="570865"/>
            <a:ext cx="4618355" cy="1821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06756" y="1419665"/>
            <a:ext cx="3895275" cy="3896798"/>
            <a:chOff x="7306756" y="1419665"/>
            <a:chExt cx="3895275" cy="3896798"/>
          </a:xfrm>
        </p:grpSpPr>
        <p:sp>
          <p:nvSpPr>
            <p:cNvPr id="12" name="椭圆 11"/>
            <p:cNvSpPr/>
            <p:nvPr/>
          </p:nvSpPr>
          <p:spPr>
            <a:xfrm rot="1387359">
              <a:off x="7306756" y="2408503"/>
              <a:ext cx="660128" cy="660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 rot="1387359">
              <a:off x="8447048" y="369994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 rot="2899631">
              <a:off x="10690265" y="2843641"/>
              <a:ext cx="511200" cy="5123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 rot="7892167">
              <a:off x="10044450" y="3117364"/>
              <a:ext cx="294377" cy="2940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387359">
              <a:off x="9821348" y="1419665"/>
              <a:ext cx="660128" cy="6601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387359">
              <a:off x="10159373" y="4836647"/>
              <a:ext cx="479816" cy="4798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t="41295" r="8130" b="14807"/>
          <a:stretch>
            <a:fillRect/>
          </a:stretch>
        </p:blipFill>
        <p:spPr>
          <a:xfrm>
            <a:off x="839754" y="1495525"/>
            <a:ext cx="4917234" cy="38669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文本框 13"/>
          <p:cNvSpPr txBox="1"/>
          <p:nvPr/>
        </p:nvSpPr>
        <p:spPr>
          <a:xfrm>
            <a:off x="7051040" y="2803525"/>
            <a:ext cx="303339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altLang="zh-CN" sz="5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综艺" panose="03000509000000000000" pitchFamily="65" charset="-122"/>
                <a:cs typeface="经典综艺体简" panose="02010609000101010101" pitchFamily="49" charset="-122"/>
              </a:rPr>
              <a:t>PART 04</a:t>
            </a:r>
            <a:endParaRPr lang="zh-CN" altLang="en-US" sz="5400" b="1" i="1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迷你简综艺" panose="03000509000000000000" pitchFamily="65" charset="-122"/>
              <a:cs typeface="经典综艺体简" panose="02010609000101010101" pitchFamily="49" charset="-122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6096000" y="3769995"/>
            <a:ext cx="443039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altLang="zh-CN" sz="3200" b="1" spc="600" dirty="0">
                <a:solidFill>
                  <a:schemeClr val="bg2">
                    <a:lumMod val="10000"/>
                  </a:schemeClr>
                </a:solidFill>
                <a:latin typeface="腾祥面包体简" panose="01010104010101010101" charset="-122"/>
                <a:ea typeface="腾祥面包体简" panose="01010104010101010101" charset="-122"/>
                <a:cs typeface="经典综艺体简" panose="02010609000101010101" pitchFamily="49" charset="-122"/>
              </a:rPr>
              <a:t>  </a:t>
            </a:r>
            <a:r>
              <a:rPr lang="zh-CN" altLang="en-US" sz="3200" b="1" spc="600" dirty="0">
                <a:solidFill>
                  <a:schemeClr val="bg2">
                    <a:lumMod val="10000"/>
                  </a:schemeClr>
                </a:solidFill>
                <a:latin typeface="腾祥面包体简" panose="01010104010101010101" charset="-122"/>
                <a:ea typeface="腾祥面包体简" panose="01010104010101010101" charset="-122"/>
                <a:cs typeface="经典综艺体简" panose="02010609000101010101" pitchFamily="49" charset="-122"/>
              </a:rPr>
              <a:t>总结与反思！！！</a:t>
            </a:r>
            <a:endParaRPr lang="zh-CN" altLang="en-US" sz="3200" b="1" spc="600" dirty="0">
              <a:solidFill>
                <a:schemeClr val="bg2">
                  <a:lumMod val="10000"/>
                </a:schemeClr>
              </a:solidFill>
              <a:latin typeface="腾祥面包体简" panose="01010104010101010101" charset="-122"/>
              <a:ea typeface="腾祥面包体简" panose="01010104010101010101" charset="-122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_1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5630752" y="2302997"/>
            <a:ext cx="0" cy="3159055"/>
          </a:xfrm>
          <a:prstGeom prst="line">
            <a:avLst/>
          </a:prstGeom>
          <a:noFill/>
          <a:ln w="6350" cmpd="sng">
            <a:solidFill>
              <a:srgbClr val="C2C2C2"/>
            </a:solidFill>
            <a:prstDash val="dash"/>
            <a:round/>
          </a:ln>
        </p:spPr>
        <p:txBody>
          <a:bodyPr/>
          <a:lstStyle/>
          <a:p>
            <a:pPr>
              <a:defRPr/>
            </a:pPr>
            <a:endParaRPr lang="zh-CN" altLang="en-US" sz="16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MH_Other_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5627474" y="2544688"/>
            <a:ext cx="4384399" cy="0"/>
          </a:xfrm>
          <a:prstGeom prst="line">
            <a:avLst/>
          </a:prstGeom>
          <a:noFill/>
          <a:ln w="6350" cap="rnd">
            <a:solidFill>
              <a:srgbClr val="C2C2C2"/>
            </a:solidFill>
            <a:prstDash val="dash"/>
            <a:round/>
            <a:headEnd type="oval" w="sm" len="sm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 sz="16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MH_Other_3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5627474" y="3308150"/>
            <a:ext cx="4384399" cy="0"/>
          </a:xfrm>
          <a:prstGeom prst="line">
            <a:avLst/>
          </a:prstGeom>
          <a:noFill/>
          <a:ln w="6350" cap="rnd">
            <a:solidFill>
              <a:srgbClr val="C2C2C2"/>
            </a:solidFill>
            <a:prstDash val="dash"/>
            <a:round/>
            <a:headEnd type="oval" w="sm" len="sm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 sz="16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MH_Other_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5627474" y="4028961"/>
            <a:ext cx="4384399" cy="2843"/>
          </a:xfrm>
          <a:prstGeom prst="line">
            <a:avLst/>
          </a:prstGeom>
          <a:noFill/>
          <a:ln w="6350" cap="rnd">
            <a:solidFill>
              <a:srgbClr val="C2C2C2"/>
            </a:solidFill>
            <a:prstDash val="dash"/>
            <a:round/>
            <a:headEnd type="oval" w="sm" len="sm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 sz="16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MH_Other_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5627474" y="4771097"/>
            <a:ext cx="4384399" cy="1422"/>
          </a:xfrm>
          <a:prstGeom prst="line">
            <a:avLst/>
          </a:prstGeom>
          <a:noFill/>
          <a:ln w="6350" cap="rnd">
            <a:solidFill>
              <a:srgbClr val="C2C2C2"/>
            </a:solidFill>
            <a:prstDash val="dash"/>
            <a:round/>
            <a:headEnd type="oval" w="sm" len="sm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 sz="16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991293" y="2062726"/>
            <a:ext cx="1270722" cy="422250"/>
            <a:chOff x="1249591" y="2438400"/>
            <a:chExt cx="1270722" cy="422250"/>
          </a:xfrm>
        </p:grpSpPr>
        <p:sp>
          <p:nvSpPr>
            <p:cNvPr id="10" name="MH_Other_6"/>
            <p:cNvSpPr/>
            <p:nvPr>
              <p:custDataLst>
                <p:tags r:id="rId6"/>
              </p:custDataLst>
            </p:nvPr>
          </p:nvSpPr>
          <p:spPr bwMode="gray">
            <a:xfrm>
              <a:off x="1323374" y="2691466"/>
              <a:ext cx="1121514" cy="169184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 sz="16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1" name="MH_Other_7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1249591" y="2438400"/>
              <a:ext cx="1270722" cy="351164"/>
            </a:xfrm>
            <a:prstGeom prst="roundRect">
              <a:avLst>
                <a:gd name="adj" fmla="val 8924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Arial" panose="020B0604020202020204" pitchFamily="34" charset="0"/>
                </a:rPr>
                <a:t>2014</a:t>
              </a:r>
              <a:endParaRPr lang="en-US" altLang="zh-CN" sz="1600" dirty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91293" y="2793489"/>
            <a:ext cx="1270722" cy="422249"/>
            <a:chOff x="1249591" y="3169163"/>
            <a:chExt cx="1270722" cy="422249"/>
          </a:xfrm>
        </p:grpSpPr>
        <p:sp>
          <p:nvSpPr>
            <p:cNvPr id="13" name="MH_Other_8"/>
            <p:cNvSpPr/>
            <p:nvPr>
              <p:custDataLst>
                <p:tags r:id="rId8"/>
              </p:custDataLst>
            </p:nvPr>
          </p:nvSpPr>
          <p:spPr bwMode="gray">
            <a:xfrm>
              <a:off x="1323374" y="3422228"/>
              <a:ext cx="1121514" cy="169184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 sz="16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4" name="MH_Other_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gray">
            <a:xfrm>
              <a:off x="1249591" y="3169163"/>
              <a:ext cx="1270722" cy="351164"/>
            </a:xfrm>
            <a:prstGeom prst="roundRect">
              <a:avLst>
                <a:gd name="adj" fmla="val 9785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Arial" panose="020B0604020202020204" pitchFamily="34" charset="0"/>
                </a:rPr>
                <a:t>2015</a:t>
              </a:r>
              <a:endParaRPr lang="en-US" altLang="zh-CN" sz="1600" dirty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91293" y="3524251"/>
            <a:ext cx="1270722" cy="422250"/>
            <a:chOff x="1249591" y="3899925"/>
            <a:chExt cx="1270722" cy="422250"/>
          </a:xfrm>
        </p:grpSpPr>
        <p:sp>
          <p:nvSpPr>
            <p:cNvPr id="16" name="MH_Other_10"/>
            <p:cNvSpPr/>
            <p:nvPr>
              <p:custDataLst>
                <p:tags r:id="rId10"/>
              </p:custDataLst>
            </p:nvPr>
          </p:nvSpPr>
          <p:spPr bwMode="gray">
            <a:xfrm>
              <a:off x="1323374" y="4152991"/>
              <a:ext cx="1121514" cy="169184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 sz="16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7" name="MH_Other_11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gray">
            <a:xfrm>
              <a:off x="1249591" y="3899925"/>
              <a:ext cx="1270722" cy="351164"/>
            </a:xfrm>
            <a:prstGeom prst="roundRect">
              <a:avLst>
                <a:gd name="adj" fmla="val 8064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Arial" panose="020B0604020202020204" pitchFamily="34" charset="0"/>
                </a:rPr>
                <a:t>2016</a:t>
              </a:r>
              <a:endParaRPr lang="en-US" altLang="zh-CN" sz="1600" dirty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91293" y="4255014"/>
            <a:ext cx="1270722" cy="422249"/>
            <a:chOff x="1249591" y="4630688"/>
            <a:chExt cx="1270722" cy="422249"/>
          </a:xfrm>
        </p:grpSpPr>
        <p:sp>
          <p:nvSpPr>
            <p:cNvPr id="19" name="MH_Other_12"/>
            <p:cNvSpPr/>
            <p:nvPr>
              <p:custDataLst>
                <p:tags r:id="rId12"/>
              </p:custDataLst>
            </p:nvPr>
          </p:nvSpPr>
          <p:spPr bwMode="gray">
            <a:xfrm>
              <a:off x="1323374" y="4883753"/>
              <a:ext cx="1121514" cy="169184"/>
            </a:xfrm>
            <a:custGeom>
              <a:avLst/>
              <a:gdLst>
                <a:gd name="T0" fmla="*/ 3937 w 1120"/>
                <a:gd name="T1" fmla="*/ 15 h 252"/>
                <a:gd name="T2" fmla="*/ 3920 w 1120"/>
                <a:gd name="T3" fmla="*/ 15 h 252"/>
                <a:gd name="T4" fmla="*/ 3863 w 1120"/>
                <a:gd name="T5" fmla="*/ 15 h 252"/>
                <a:gd name="T6" fmla="*/ 3776 w 1120"/>
                <a:gd name="T7" fmla="*/ 14 h 252"/>
                <a:gd name="T8" fmla="*/ 3650 w 1120"/>
                <a:gd name="T9" fmla="*/ 14 h 252"/>
                <a:gd name="T10" fmla="*/ 3488 w 1120"/>
                <a:gd name="T11" fmla="*/ 13 h 252"/>
                <a:gd name="T12" fmla="*/ 3300 w 1120"/>
                <a:gd name="T13" fmla="*/ 13 h 252"/>
                <a:gd name="T14" fmla="*/ 3079 w 1120"/>
                <a:gd name="T15" fmla="*/ 13 h 252"/>
                <a:gd name="T16" fmla="*/ 2830 w 1120"/>
                <a:gd name="T17" fmla="*/ 11 h 252"/>
                <a:gd name="T18" fmla="*/ 2567 w 1120"/>
                <a:gd name="T19" fmla="*/ 11 h 252"/>
                <a:gd name="T20" fmla="*/ 2271 w 1120"/>
                <a:gd name="T21" fmla="*/ 11 h 252"/>
                <a:gd name="T22" fmla="*/ 1950 w 1120"/>
                <a:gd name="T23" fmla="*/ 11 h 252"/>
                <a:gd name="T24" fmla="*/ 1636 w 1120"/>
                <a:gd name="T25" fmla="*/ 11 h 252"/>
                <a:gd name="T26" fmla="*/ 1347 w 1120"/>
                <a:gd name="T27" fmla="*/ 11 h 252"/>
                <a:gd name="T28" fmla="*/ 1082 w 1120"/>
                <a:gd name="T29" fmla="*/ 11 h 252"/>
                <a:gd name="T30" fmla="*/ 837 w 1120"/>
                <a:gd name="T31" fmla="*/ 13 h 252"/>
                <a:gd name="T32" fmla="*/ 628 w 1120"/>
                <a:gd name="T33" fmla="*/ 13 h 252"/>
                <a:gd name="T34" fmla="*/ 444 w 1120"/>
                <a:gd name="T35" fmla="*/ 13 h 252"/>
                <a:gd name="T36" fmla="*/ 286 w 1120"/>
                <a:gd name="T37" fmla="*/ 14 h 252"/>
                <a:gd name="T38" fmla="*/ 162 w 1120"/>
                <a:gd name="T39" fmla="*/ 14 h 252"/>
                <a:gd name="T40" fmla="*/ 69 w 1120"/>
                <a:gd name="T41" fmla="*/ 15 h 252"/>
                <a:gd name="T42" fmla="*/ 20 w 1120"/>
                <a:gd name="T43" fmla="*/ 15 h 252"/>
                <a:gd name="T44" fmla="*/ 0 w 1120"/>
                <a:gd name="T45" fmla="*/ 15 h 252"/>
                <a:gd name="T46" fmla="*/ 0 w 1120"/>
                <a:gd name="T47" fmla="*/ 4 h 252"/>
                <a:gd name="T48" fmla="*/ 1966 w 1120"/>
                <a:gd name="T49" fmla="*/ 0 h 252"/>
                <a:gd name="T50" fmla="*/ 3937 w 1120"/>
                <a:gd name="T51" fmla="*/ 4 h 252"/>
                <a:gd name="T52" fmla="*/ 3937 w 1120"/>
                <a:gd name="T53" fmla="*/ 15 h 252"/>
                <a:gd name="T54" fmla="*/ 3937 w 1120"/>
                <a:gd name="T55" fmla="*/ 15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6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20" name="MH_Other_1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1249591" y="4630688"/>
              <a:ext cx="1270722" cy="351164"/>
            </a:xfrm>
            <a:prstGeom prst="roundRect">
              <a:avLst>
                <a:gd name="adj" fmla="val 9785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Arial" panose="020B0604020202020204" pitchFamily="34" charset="0"/>
                </a:rPr>
                <a:t>2017</a:t>
              </a:r>
              <a:endParaRPr lang="en-US" altLang="zh-CN" sz="1600" dirty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91293" y="4938860"/>
            <a:ext cx="1270722" cy="422251"/>
            <a:chOff x="1249591" y="5314534"/>
            <a:chExt cx="1270722" cy="422251"/>
          </a:xfrm>
        </p:grpSpPr>
        <p:sp>
          <p:nvSpPr>
            <p:cNvPr id="22" name="MH_Other_14"/>
            <p:cNvSpPr/>
            <p:nvPr>
              <p:custDataLst>
                <p:tags r:id="rId14"/>
              </p:custDataLst>
            </p:nvPr>
          </p:nvSpPr>
          <p:spPr bwMode="gray">
            <a:xfrm>
              <a:off x="1323374" y="5567600"/>
              <a:ext cx="1121514" cy="169185"/>
            </a:xfrm>
            <a:custGeom>
              <a:avLst/>
              <a:gdLst>
                <a:gd name="T0" fmla="*/ 3937 w 1120"/>
                <a:gd name="T1" fmla="*/ 15 h 252"/>
                <a:gd name="T2" fmla="*/ 3920 w 1120"/>
                <a:gd name="T3" fmla="*/ 15 h 252"/>
                <a:gd name="T4" fmla="*/ 3863 w 1120"/>
                <a:gd name="T5" fmla="*/ 15 h 252"/>
                <a:gd name="T6" fmla="*/ 3776 w 1120"/>
                <a:gd name="T7" fmla="*/ 14 h 252"/>
                <a:gd name="T8" fmla="*/ 3650 w 1120"/>
                <a:gd name="T9" fmla="*/ 14 h 252"/>
                <a:gd name="T10" fmla="*/ 3488 w 1120"/>
                <a:gd name="T11" fmla="*/ 13 h 252"/>
                <a:gd name="T12" fmla="*/ 3300 w 1120"/>
                <a:gd name="T13" fmla="*/ 13 h 252"/>
                <a:gd name="T14" fmla="*/ 3079 w 1120"/>
                <a:gd name="T15" fmla="*/ 13 h 252"/>
                <a:gd name="T16" fmla="*/ 2830 w 1120"/>
                <a:gd name="T17" fmla="*/ 11 h 252"/>
                <a:gd name="T18" fmla="*/ 2567 w 1120"/>
                <a:gd name="T19" fmla="*/ 11 h 252"/>
                <a:gd name="T20" fmla="*/ 2271 w 1120"/>
                <a:gd name="T21" fmla="*/ 11 h 252"/>
                <a:gd name="T22" fmla="*/ 1950 w 1120"/>
                <a:gd name="T23" fmla="*/ 11 h 252"/>
                <a:gd name="T24" fmla="*/ 1636 w 1120"/>
                <a:gd name="T25" fmla="*/ 11 h 252"/>
                <a:gd name="T26" fmla="*/ 1347 w 1120"/>
                <a:gd name="T27" fmla="*/ 11 h 252"/>
                <a:gd name="T28" fmla="*/ 1082 w 1120"/>
                <a:gd name="T29" fmla="*/ 11 h 252"/>
                <a:gd name="T30" fmla="*/ 837 w 1120"/>
                <a:gd name="T31" fmla="*/ 13 h 252"/>
                <a:gd name="T32" fmla="*/ 628 w 1120"/>
                <a:gd name="T33" fmla="*/ 13 h 252"/>
                <a:gd name="T34" fmla="*/ 444 w 1120"/>
                <a:gd name="T35" fmla="*/ 13 h 252"/>
                <a:gd name="T36" fmla="*/ 286 w 1120"/>
                <a:gd name="T37" fmla="*/ 14 h 252"/>
                <a:gd name="T38" fmla="*/ 162 w 1120"/>
                <a:gd name="T39" fmla="*/ 14 h 252"/>
                <a:gd name="T40" fmla="*/ 69 w 1120"/>
                <a:gd name="T41" fmla="*/ 15 h 252"/>
                <a:gd name="T42" fmla="*/ 20 w 1120"/>
                <a:gd name="T43" fmla="*/ 15 h 252"/>
                <a:gd name="T44" fmla="*/ 0 w 1120"/>
                <a:gd name="T45" fmla="*/ 15 h 252"/>
                <a:gd name="T46" fmla="*/ 0 w 1120"/>
                <a:gd name="T47" fmla="*/ 4 h 252"/>
                <a:gd name="T48" fmla="*/ 1966 w 1120"/>
                <a:gd name="T49" fmla="*/ 0 h 252"/>
                <a:gd name="T50" fmla="*/ 3937 w 1120"/>
                <a:gd name="T51" fmla="*/ 4 h 252"/>
                <a:gd name="T52" fmla="*/ 3937 w 1120"/>
                <a:gd name="T53" fmla="*/ 15 h 252"/>
                <a:gd name="T54" fmla="*/ 3937 w 1120"/>
                <a:gd name="T55" fmla="*/ 15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6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23" name="MH_Other_15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gray">
            <a:xfrm>
              <a:off x="1249591" y="5314534"/>
              <a:ext cx="1270722" cy="351165"/>
            </a:xfrm>
            <a:prstGeom prst="roundRect">
              <a:avLst>
                <a:gd name="adj" fmla="val 9785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Arial" panose="020B0604020202020204" pitchFamily="34" charset="0"/>
                </a:rPr>
                <a:t>2018</a:t>
              </a:r>
              <a:endParaRPr lang="en-US" altLang="zh-CN" sz="1600" dirty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MH_Other_16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5627474" y="5453522"/>
            <a:ext cx="4384399" cy="2843"/>
          </a:xfrm>
          <a:prstGeom prst="line">
            <a:avLst/>
          </a:prstGeom>
          <a:noFill/>
          <a:ln w="6350" cap="rnd">
            <a:solidFill>
              <a:srgbClr val="C2C2C2"/>
            </a:solidFill>
            <a:prstDash val="dash"/>
            <a:round/>
            <a:headEnd type="oval" w="sm" len="sm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 sz="16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" name="MH_SubTitle_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583913" y="3215340"/>
            <a:ext cx="3749858" cy="50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kern="0" dirty="0"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            </a:t>
            </a:r>
            <a:r>
              <a:rPr lang="zh-CN" altLang="en-US" sz="2000" b="1" kern="0" dirty="0">
                <a:latin typeface="腾祥小小新体简" panose="01010104010101010101" charset="-122"/>
                <a:ea typeface="腾祥小小新体简" panose="01010104010101010101" charset="-122"/>
                <a:cs typeface="+mn-ea"/>
                <a:sym typeface="+mn-lt"/>
              </a:rPr>
              <a:t>在我们小组制作这个软件的过程中，中间着实遇到了很多困难，但好在我们相互鼓励，相互打气，最后还是成功地把这个寻书系统制作出来了，那种用所学的知识制作出有实际意义的产品的喜悦真的无法言说，在这个过程中，我们也愈发明白团队合作的重要性。当然，我们也应该看到的是，这个寻书系统还有太多需要完善的地方，比如：图书信息还不够全，用户密码不区分大小写，还不够人性化等～这个系统依然还有很多需要改进的地方</a:t>
            </a:r>
            <a:r>
              <a:rPr lang="en-US" altLang="zh-CN" sz="2000" b="1" kern="0" dirty="0">
                <a:latin typeface="腾祥小小新体简" panose="01010104010101010101" charset="-122"/>
                <a:ea typeface="腾祥小小新体简" panose="01010104010101010101" charset="-122"/>
                <a:cs typeface="+mn-ea"/>
                <a:sym typeface="+mn-lt"/>
              </a:rPr>
              <a:t>……</a:t>
            </a:r>
            <a:endParaRPr lang="en-US" altLang="zh-CN" sz="2000" b="1" kern="0" dirty="0">
              <a:latin typeface="腾祥小小新体简" panose="01010104010101010101" charset="-122"/>
              <a:ea typeface="腾祥小小新体简" panose="01010104010101010101" charset="-122"/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692718" y="1394957"/>
            <a:ext cx="2180676" cy="4489626"/>
            <a:chOff x="1595744" y="1504948"/>
            <a:chExt cx="2109927" cy="4343402"/>
          </a:xfrm>
        </p:grpSpPr>
        <p:grpSp>
          <p:nvGrpSpPr>
            <p:cNvPr id="33" name="组合 32"/>
            <p:cNvGrpSpPr/>
            <p:nvPr/>
          </p:nvGrpSpPr>
          <p:grpSpPr>
            <a:xfrm>
              <a:off x="1595744" y="1504948"/>
              <a:ext cx="2109927" cy="4343402"/>
              <a:chOff x="1595744" y="1504948"/>
              <a:chExt cx="2109927" cy="4343402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1595744" y="1504948"/>
                <a:ext cx="1718965" cy="1546248"/>
                <a:chOff x="1800523" y="1479548"/>
                <a:chExt cx="1718965" cy="1546248"/>
              </a:xfrm>
              <a:solidFill>
                <a:srgbClr val="494951"/>
              </a:solidFill>
            </p:grpSpPr>
            <p:sp>
              <p:nvSpPr>
                <p:cNvPr id="40" name="同侧圆角矩形 36"/>
                <p:cNvSpPr/>
                <p:nvPr/>
              </p:nvSpPr>
              <p:spPr>
                <a:xfrm>
                  <a:off x="3251803" y="1479548"/>
                  <a:ext cx="267685" cy="244475"/>
                </a:xfrm>
                <a:prstGeom prst="round2SameRect">
                  <a:avLst>
                    <a:gd name="adj1" fmla="val 9849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320"/>
                </a:p>
              </p:txBody>
            </p:sp>
            <p:sp>
              <p:nvSpPr>
                <p:cNvPr id="41" name="同侧圆角矩形 37"/>
                <p:cNvSpPr/>
                <p:nvPr/>
              </p:nvSpPr>
              <p:spPr>
                <a:xfrm rot="16200000">
                  <a:off x="1821708" y="2055264"/>
                  <a:ext cx="202105" cy="244475"/>
                </a:xfrm>
                <a:prstGeom prst="round2SameRect">
                  <a:avLst>
                    <a:gd name="adj1" fmla="val 11954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320"/>
                </a:p>
              </p:txBody>
            </p:sp>
            <p:sp>
              <p:nvSpPr>
                <p:cNvPr id="42" name="同侧圆角矩形 38"/>
                <p:cNvSpPr/>
                <p:nvPr/>
              </p:nvSpPr>
              <p:spPr>
                <a:xfrm rot="16200000">
                  <a:off x="1840232" y="2455840"/>
                  <a:ext cx="165058" cy="244475"/>
                </a:xfrm>
                <a:prstGeom prst="round2SameRect">
                  <a:avLst>
                    <a:gd name="adj1" fmla="val 11954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320"/>
                </a:p>
              </p:txBody>
            </p:sp>
            <p:sp>
              <p:nvSpPr>
                <p:cNvPr id="43" name="同侧圆角矩形 39"/>
                <p:cNvSpPr/>
                <p:nvPr/>
              </p:nvSpPr>
              <p:spPr>
                <a:xfrm rot="16200000">
                  <a:off x="1840233" y="2821029"/>
                  <a:ext cx="165058" cy="244475"/>
                </a:xfrm>
                <a:prstGeom prst="round2SameRect">
                  <a:avLst>
                    <a:gd name="adj1" fmla="val 11954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320"/>
                </a:p>
              </p:txBody>
            </p:sp>
          </p:grpSp>
          <p:sp>
            <p:nvSpPr>
              <p:cNvPr id="36" name="圆角矩形 32"/>
              <p:cNvSpPr/>
              <p:nvPr/>
            </p:nvSpPr>
            <p:spPr>
              <a:xfrm rot="16200000">
                <a:off x="501671" y="2644350"/>
                <a:ext cx="4320000" cy="2088000"/>
              </a:xfrm>
              <a:prstGeom prst="roundRect">
                <a:avLst>
                  <a:gd name="adj" fmla="val 14809"/>
                </a:avLst>
              </a:prstGeom>
              <a:solidFill>
                <a:srgbClr val="D8DBD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20"/>
              </a:p>
            </p:txBody>
          </p:sp>
          <p:sp>
            <p:nvSpPr>
              <p:cNvPr id="37" name="圆角矩形 33"/>
              <p:cNvSpPr/>
              <p:nvPr/>
            </p:nvSpPr>
            <p:spPr>
              <a:xfrm rot="16200000">
                <a:off x="554471" y="2690766"/>
                <a:ext cx="4214400" cy="1995168"/>
              </a:xfrm>
              <a:prstGeom prst="roundRect">
                <a:avLst>
                  <a:gd name="adj" fmla="val 13725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BCB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2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2468571" y="5336102"/>
                <a:ext cx="347150" cy="347150"/>
              </a:xfrm>
              <a:prstGeom prst="ellipse">
                <a:avLst/>
              </a:prstGeom>
              <a:solidFill>
                <a:srgbClr val="DDDEE0"/>
              </a:solidFill>
              <a:ln w="19050">
                <a:solidFill>
                  <a:srgbClr val="A4A7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20"/>
              </a:p>
            </p:txBody>
          </p:sp>
          <p:sp>
            <p:nvSpPr>
              <p:cNvPr id="39" name="圆角矩形 35"/>
              <p:cNvSpPr/>
              <p:nvPr/>
            </p:nvSpPr>
            <p:spPr>
              <a:xfrm>
                <a:off x="2464535" y="1853651"/>
                <a:ext cx="354806" cy="45793"/>
              </a:xfrm>
              <a:prstGeom prst="roundRect">
                <a:avLst>
                  <a:gd name="adj" fmla="val 50000"/>
                </a:avLst>
              </a:prstGeom>
              <a:solidFill>
                <a:srgbClr val="4949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20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788546" y="2120900"/>
              <a:ext cx="1746250" cy="3092450"/>
            </a:xfrm>
            <a:prstGeom prst="rect">
              <a:avLst/>
            </a:prstGeom>
            <a:blipFill dpi="0" rotWithShape="1">
              <a:blip r:embed="rId18" cstate="print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2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818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4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图片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815" y="1334135"/>
            <a:ext cx="4929505" cy="6235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89370" y="1875155"/>
            <a:ext cx="433578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</a:t>
            </a:r>
            <a:r>
              <a:rPr lang="zh-CN" altLang="en-US" sz="2800" b="1">
                <a:latin typeface="腾祥小小新体简" panose="01010104010101010101" charset="-122"/>
                <a:ea typeface="腾祥小小新体简" panose="01010104010101010101" charset="-122"/>
              </a:rPr>
              <a:t>到这里，我们小组的汇报就结束了</a:t>
            </a:r>
            <a:r>
              <a:rPr lang="en-US" altLang="zh-CN" sz="2800" b="1">
                <a:latin typeface="腾祥小小新体简" panose="01010104010101010101" charset="-122"/>
                <a:ea typeface="腾祥小小新体简" panose="01010104010101010101" charset="-122"/>
              </a:rPr>
              <a:t> </a:t>
            </a:r>
            <a:r>
              <a:rPr lang="zh-CN" altLang="en-US" sz="2800" b="1">
                <a:latin typeface="腾祥小小新体简" panose="01010104010101010101" charset="-122"/>
                <a:ea typeface="腾祥小小新体简" panose="01010104010101010101" charset="-122"/>
              </a:rPr>
              <a:t>，最后我们想用一句话来总结我们的工作，那就是：错的事情不去纠正，就会一直错下去。我们小组的汇报就是这样，蟹蟹大家哈～</a:t>
            </a:r>
            <a:endParaRPr lang="zh-CN" altLang="en-US" sz="2800" b="1">
              <a:latin typeface="腾祥小小新体简" panose="01010104010101010101" charset="-122"/>
              <a:ea typeface="腾祥小小新体简" panose="01010104010101010101" charset="-122"/>
            </a:endParaRPr>
          </a:p>
        </p:txBody>
      </p:sp>
      <p:sp>
        <p:nvSpPr>
          <p:cNvPr id="7" name="心形 6"/>
          <p:cNvSpPr/>
          <p:nvPr/>
        </p:nvSpPr>
        <p:spPr>
          <a:xfrm>
            <a:off x="9723755" y="4511040"/>
            <a:ext cx="914400" cy="91440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4361233" y="1602662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spc="3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01</a:t>
            </a:r>
            <a:endParaRPr lang="zh-CN" altLang="en-US" sz="2800" spc="3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5646672" y="1586032"/>
            <a:ext cx="5005674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思路灵感来源</a:t>
            </a:r>
            <a:endParaRPr lang="zh-CN" altLang="en-US" sz="32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4361233" y="2642535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5646672" y="2625905"/>
            <a:ext cx="5005674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具体成果展示</a:t>
            </a:r>
            <a:endParaRPr lang="zh-CN" altLang="en-US" sz="32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4361233" y="3682408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5646672" y="3665778"/>
            <a:ext cx="5005674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特色及创新点</a:t>
            </a:r>
            <a:endParaRPr lang="zh-CN" altLang="en-US" sz="32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4361233" y="4722281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5646672" y="4705651"/>
            <a:ext cx="5005674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summary</a:t>
            </a:r>
            <a:r>
              <a:rPr lang="zh-CN" altLang="en-US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和反思</a:t>
            </a:r>
            <a:endParaRPr lang="zh-CN" altLang="en-US" sz="32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858990" y="2222017"/>
            <a:ext cx="1379510" cy="2697671"/>
            <a:chOff x="1858990" y="2222017"/>
            <a:chExt cx="1379510" cy="2697671"/>
          </a:xfrm>
        </p:grpSpPr>
        <p:sp>
          <p:nvSpPr>
            <p:cNvPr id="12" name="矩形 11"/>
            <p:cNvSpPr/>
            <p:nvPr/>
          </p:nvSpPr>
          <p:spPr>
            <a:xfrm>
              <a:off x="1858990" y="2222017"/>
              <a:ext cx="1379510" cy="26976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982347" y="2329186"/>
              <a:ext cx="1132796" cy="248333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147033" y="2864114"/>
              <a:ext cx="80342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颜真卿颜体" panose="02010600030101010101" pitchFamily="2" charset="-122"/>
                  <a:ea typeface="颜真卿颜体" panose="02010600030101010101" pitchFamily="2" charset="-122"/>
                  <a:cs typeface="经典综艺体简" panose="02010609000101010101" pitchFamily="49" charset="-122"/>
                </a:rPr>
                <a:t>目</a:t>
              </a:r>
              <a:endPara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颜真卿颜体" panose="02010600030101010101" pitchFamily="2" charset="-122"/>
                <a:ea typeface="颜真卿颜体" panose="02010600030101010101" pitchFamily="2" charset="-122"/>
                <a:cs typeface="经典综艺体简" panose="02010609000101010101" pitchFamily="49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颜真卿颜体" panose="02010600030101010101" pitchFamily="2" charset="-122"/>
                  <a:ea typeface="颜真卿颜体" panose="02010600030101010101" pitchFamily="2" charset="-122"/>
                  <a:cs typeface="经典综艺体简" panose="02010609000101010101" pitchFamily="49" charset="-122"/>
                </a:rPr>
                <a:t>录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颜真卿颜体" panose="02010600030101010101" pitchFamily="2" charset="-122"/>
                <a:ea typeface="颜真卿颜体" panose="02010600030101010101" pitchFamily="2" charset="-122"/>
                <a:cs typeface="经典综艺体简" panose="0201060900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21410" y="2169160"/>
            <a:ext cx="9874250" cy="6000750"/>
            <a:chOff x="1155700" y="2722789"/>
            <a:chExt cx="9855200" cy="3977449"/>
          </a:xfrm>
        </p:grpSpPr>
        <p:sp>
          <p:nvSpPr>
            <p:cNvPr id="17" name="任意多边形: 形状 16"/>
            <p:cNvSpPr/>
            <p:nvPr/>
          </p:nvSpPr>
          <p:spPr>
            <a:xfrm>
              <a:off x="1155700" y="2925575"/>
              <a:ext cx="9855200" cy="2568410"/>
            </a:xfrm>
            <a:custGeom>
              <a:avLst/>
              <a:gdLst>
                <a:gd name="connsiteX0" fmla="*/ 0 w 9855200"/>
                <a:gd name="connsiteY0" fmla="*/ 0 h 2568410"/>
                <a:gd name="connsiteX1" fmla="*/ 9855200 w 9855200"/>
                <a:gd name="connsiteY1" fmla="*/ 0 h 2568410"/>
                <a:gd name="connsiteX2" fmla="*/ 9855200 w 9855200"/>
                <a:gd name="connsiteY2" fmla="*/ 2307772 h 2568410"/>
                <a:gd name="connsiteX3" fmla="*/ 5078771 w 9855200"/>
                <a:gd name="connsiteY3" fmla="*/ 2307772 h 2568410"/>
                <a:gd name="connsiteX4" fmla="*/ 4927601 w 9855200"/>
                <a:gd name="connsiteY4" fmla="*/ 2568410 h 2568410"/>
                <a:gd name="connsiteX5" fmla="*/ 4776431 w 9855200"/>
                <a:gd name="connsiteY5" fmla="*/ 2307772 h 2568410"/>
                <a:gd name="connsiteX6" fmla="*/ 0 w 9855200"/>
                <a:gd name="connsiteY6" fmla="*/ 2307772 h 256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5200" h="2568410">
                  <a:moveTo>
                    <a:pt x="0" y="0"/>
                  </a:moveTo>
                  <a:lnTo>
                    <a:pt x="9855200" y="0"/>
                  </a:lnTo>
                  <a:lnTo>
                    <a:pt x="9855200" y="2307772"/>
                  </a:lnTo>
                  <a:lnTo>
                    <a:pt x="5078771" y="2307772"/>
                  </a:lnTo>
                  <a:lnTo>
                    <a:pt x="4927601" y="2568410"/>
                  </a:lnTo>
                  <a:lnTo>
                    <a:pt x="4776431" y="2307772"/>
                  </a:lnTo>
                  <a:lnTo>
                    <a:pt x="0" y="230777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PA_文本框 19"/>
            <p:cNvSpPr txBox="1"/>
            <p:nvPr>
              <p:custDataLst>
                <p:tags r:id="rId1"/>
              </p:custDataLst>
            </p:nvPr>
          </p:nvSpPr>
          <p:spPr>
            <a:xfrm>
              <a:off x="1598318" y="3317172"/>
              <a:ext cx="530066" cy="429103"/>
            </a:xfrm>
            <a:custGeom>
              <a:avLst/>
              <a:gdLst/>
              <a:ahLst/>
              <a:cxnLst/>
              <a:rect l="l" t="t" r="r" b="b"/>
              <a:pathLst>
                <a:path w="530066" h="429103">
                  <a:moveTo>
                    <a:pt x="530066" y="1"/>
                  </a:moveTo>
                  <a:lnTo>
                    <a:pt x="530066" y="75725"/>
                  </a:lnTo>
                  <a:cubicBezTo>
                    <a:pt x="482108" y="74358"/>
                    <a:pt x="445508" y="88451"/>
                    <a:pt x="420267" y="118004"/>
                  </a:cubicBezTo>
                  <a:cubicBezTo>
                    <a:pt x="395026" y="147557"/>
                    <a:pt x="381143" y="200775"/>
                    <a:pt x="378619" y="277655"/>
                  </a:cubicBezTo>
                  <a:lnTo>
                    <a:pt x="454343" y="277655"/>
                  </a:lnTo>
                  <a:lnTo>
                    <a:pt x="454343" y="429103"/>
                  </a:lnTo>
                  <a:lnTo>
                    <a:pt x="302895" y="429103"/>
                  </a:lnTo>
                  <a:lnTo>
                    <a:pt x="302895" y="307945"/>
                  </a:lnTo>
                  <a:cubicBezTo>
                    <a:pt x="302895" y="204561"/>
                    <a:pt x="321826" y="127364"/>
                    <a:pt x="359688" y="76356"/>
                  </a:cubicBezTo>
                  <a:cubicBezTo>
                    <a:pt x="397550" y="25348"/>
                    <a:pt x="454343" y="-104"/>
                    <a:pt x="530066" y="1"/>
                  </a:cubicBezTo>
                  <a:close/>
                  <a:moveTo>
                    <a:pt x="227171" y="1"/>
                  </a:moveTo>
                  <a:lnTo>
                    <a:pt x="227171" y="75725"/>
                  </a:lnTo>
                  <a:cubicBezTo>
                    <a:pt x="179213" y="74358"/>
                    <a:pt x="142613" y="88451"/>
                    <a:pt x="117372" y="118004"/>
                  </a:cubicBezTo>
                  <a:cubicBezTo>
                    <a:pt x="92131" y="147557"/>
                    <a:pt x="78248" y="200775"/>
                    <a:pt x="75724" y="277655"/>
                  </a:cubicBezTo>
                  <a:lnTo>
                    <a:pt x="151448" y="277655"/>
                  </a:lnTo>
                  <a:lnTo>
                    <a:pt x="151448" y="429103"/>
                  </a:lnTo>
                  <a:lnTo>
                    <a:pt x="0" y="429103"/>
                  </a:lnTo>
                  <a:lnTo>
                    <a:pt x="0" y="307945"/>
                  </a:lnTo>
                  <a:cubicBezTo>
                    <a:pt x="0" y="204561"/>
                    <a:pt x="18931" y="127364"/>
                    <a:pt x="56793" y="76356"/>
                  </a:cubicBezTo>
                  <a:cubicBezTo>
                    <a:pt x="94655" y="25348"/>
                    <a:pt x="151448" y="-104"/>
                    <a:pt x="22717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algn="ctr">
                <a:defRPr sz="3200" spc="600">
                  <a:solidFill>
                    <a:schemeClr val="bg1"/>
                  </a:solidFill>
                  <a:latin typeface="Cooper Hewitt" pitchFamily="50" charset="0"/>
                  <a:ea typeface="Cooper Hewitt" pitchFamily="50" charset="0"/>
                  <a:cs typeface="Helvetica" panose="020B0604020202020204" pitchFamily="34" charset="0"/>
                </a:defRPr>
              </a:lvl1pPr>
            </a:lstStyle>
            <a:p>
              <a:endParaRPr lang="zh-CN" altLang="en-US" sz="19900" b="1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55700" y="2722789"/>
              <a:ext cx="9855200" cy="3977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en-US" altLang="zh-CN" sz="1600" dirty="0">
                  <a:latin typeface="SentyBrush" panose="03000600000000000000" charset="0"/>
                  <a:ea typeface="隶书" panose="02010509060101010101" pitchFamily="49" charset="-122"/>
                  <a:sym typeface="Arial" panose="020B0604020202020204" pitchFamily="34" charset="0"/>
                </a:rPr>
                <a:t>     Introductions</a:t>
              </a:r>
              <a:r>
                <a:rPr lang="zh-CN" altLang="en-US" sz="1600" dirty="0">
                  <a:latin typeface="隶书" panose="02010509060101010101" pitchFamily="49" charset="-122"/>
                  <a:ea typeface="隶书" panose="02010509060101010101" pitchFamily="49" charset="-122"/>
                  <a:sym typeface="Arial" panose="020B0604020202020204" pitchFamily="34" charset="0"/>
                </a:rPr>
                <a:t>：</a:t>
              </a:r>
              <a:r>
                <a:rPr lang="zh-CN" altLang="en-US" sz="24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任怡静</a:t>
              </a:r>
              <a:r>
                <a:rPr lang="en-US" altLang="zh-CN" sz="24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(</a:t>
              </a:r>
              <a:r>
                <a:rPr lang="zh-CN" altLang="en-US" sz="24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组长大人）  电子信息科学与技术   编写代码</a:t>
              </a:r>
              <a:endParaRPr lang="zh-CN" altLang="en-US" sz="2400" b="1" dirty="0">
                <a:latin typeface="腾祥豆豆体简" panose="01010104010101010101" charset="-122"/>
                <a:ea typeface="腾祥豆豆体简" panose="01010104010101010101" charset="-122"/>
                <a:sym typeface="Arial" panose="020B0604020202020204" pitchFamily="34" charset="0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24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               李锦超           软件工程            编写代码</a:t>
              </a:r>
              <a:endParaRPr lang="zh-CN" altLang="en-US" sz="2400" b="1" dirty="0">
                <a:latin typeface="腾祥豆豆体简" panose="01010104010101010101" charset="-122"/>
                <a:ea typeface="腾祥豆豆体简" panose="01010104010101010101" charset="-122"/>
                <a:sym typeface="Arial" panose="020B0604020202020204" pitchFamily="34" charset="0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24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               黄梦秋            天文学             平面图设计</a:t>
              </a:r>
              <a:endParaRPr lang="zh-CN" altLang="en-US" sz="2400" b="1" dirty="0">
                <a:latin typeface="腾祥豆豆体简" panose="01010104010101010101" charset="-122"/>
                <a:ea typeface="腾祥豆豆体简" panose="01010104010101010101" charset="-122"/>
                <a:sym typeface="Arial" panose="020B0604020202020204" pitchFamily="34" charset="0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24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               鲁伟东         化学工程与工艺       收集图书信息</a:t>
              </a:r>
              <a:endParaRPr lang="zh-CN" altLang="en-US" sz="2400" b="1" dirty="0">
                <a:latin typeface="腾祥豆豆体简" panose="01010104010101010101" charset="-122"/>
                <a:ea typeface="腾祥豆豆体简" panose="01010104010101010101" charset="-122"/>
                <a:sym typeface="Arial" panose="020B0604020202020204" pitchFamily="34" charset="0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24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               杨康      会计学（注册会计师方向班）   </a:t>
              </a:r>
              <a:r>
                <a:rPr lang="en-US" altLang="zh-CN" sz="24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ppt</a:t>
              </a:r>
              <a:endParaRPr lang="en-US" altLang="zh-CN" sz="2400" b="1" dirty="0">
                <a:latin typeface="腾祥豆豆体简" panose="01010104010101010101" charset="-122"/>
                <a:ea typeface="腾祥豆豆体简" panose="01010104010101010101" charset="-122"/>
                <a:sym typeface="Arial" panose="020B0604020202020204" pitchFamily="34" charset="0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24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         </a:t>
              </a:r>
              <a:endParaRPr lang="zh-CN" altLang="en-US" sz="2400" b="1" dirty="0">
                <a:latin typeface="腾祥豆豆体简" panose="01010104010101010101" charset="-122"/>
                <a:ea typeface="腾祥豆豆体简" panose="01010104010101010101" charset="-122"/>
                <a:sym typeface="Arial" panose="020B0604020202020204" pitchFamily="34" charset="0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24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   </a:t>
              </a:r>
              <a:endParaRPr lang="zh-CN" altLang="en-US" sz="2400" b="1" dirty="0">
                <a:latin typeface="腾祥豆豆体简" panose="01010104010101010101" charset="-122"/>
                <a:ea typeface="腾祥豆豆体简" panose="01010104010101010101" charset="-122"/>
                <a:sym typeface="Arial" panose="020B0604020202020204" pitchFamily="34" charset="0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24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 </a:t>
              </a:r>
              <a:r>
                <a:rPr lang="zh-CN" altLang="en-US" sz="2000" b="1" dirty="0">
                  <a:latin typeface="腾祥豆豆体简" panose="01010104010101010101" charset="-122"/>
                  <a:ea typeface="腾祥豆豆体简" panose="01010104010101010101" charset="-122"/>
                  <a:sym typeface="Arial" panose="020B0604020202020204" pitchFamily="34" charset="0"/>
                </a:rPr>
                <a:t>    </a:t>
              </a:r>
              <a:endParaRPr lang="zh-CN" altLang="en-US" sz="2000" b="1" dirty="0">
                <a:latin typeface="腾祥豆豆体简" panose="01010104010101010101" charset="-122"/>
                <a:ea typeface="腾祥豆豆体简" panose="01010104010101010101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407784" y="4513945"/>
              <a:ext cx="1846716" cy="42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 dirty="0">
                  <a:solidFill>
                    <a:schemeClr val="bg1"/>
                  </a:solidFill>
                  <a:latin typeface="Cooper Hewitt" pitchFamily="50" charset="0"/>
                  <a:ea typeface="Cooper Hewitt" pitchFamily="50" charset="0"/>
                </a:rPr>
                <a:t>— By White</a:t>
              </a:r>
              <a:endParaRPr lang="zh-CN" altLang="en-US" spc="300" dirty="0">
                <a:solidFill>
                  <a:schemeClr val="bg1"/>
                </a:solidFill>
                <a:latin typeface="Cooper Hewitt" pitchFamily="50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98240" y="492125"/>
            <a:ext cx="4711065" cy="1677035"/>
            <a:chOff x="3745594" y="1293408"/>
            <a:chExt cx="4700813" cy="842757"/>
          </a:xfrm>
        </p:grpSpPr>
        <p:sp>
          <p:nvSpPr>
            <p:cNvPr id="11" name="任意多边形: 形状 10"/>
            <p:cNvSpPr/>
            <p:nvPr/>
          </p:nvSpPr>
          <p:spPr>
            <a:xfrm>
              <a:off x="3745594" y="1691665"/>
              <a:ext cx="1238703" cy="444500"/>
            </a:xfrm>
            <a:custGeom>
              <a:avLst/>
              <a:gdLst>
                <a:gd name="connsiteX0" fmla="*/ 231626 w 1238703"/>
                <a:gd name="connsiteY0" fmla="*/ 0 h 551543"/>
                <a:gd name="connsiteX1" fmla="*/ 1238703 w 1238703"/>
                <a:gd name="connsiteY1" fmla="*/ 0 h 551543"/>
                <a:gd name="connsiteX2" fmla="*/ 1238703 w 1238703"/>
                <a:gd name="connsiteY2" fmla="*/ 551543 h 551543"/>
                <a:gd name="connsiteX3" fmla="*/ 231626 w 1238703"/>
                <a:gd name="connsiteY3" fmla="*/ 551543 h 551543"/>
                <a:gd name="connsiteX4" fmla="*/ 0 w 1238703"/>
                <a:gd name="connsiteY4" fmla="*/ 319917 h 551543"/>
                <a:gd name="connsiteX5" fmla="*/ 0 w 1238703"/>
                <a:gd name="connsiteY5" fmla="*/ 231626 h 551543"/>
                <a:gd name="connsiteX6" fmla="*/ 231626 w 1238703"/>
                <a:gd name="connsiteY6" fmla="*/ 0 h 55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703" h="551543">
                  <a:moveTo>
                    <a:pt x="231626" y="0"/>
                  </a:moveTo>
                  <a:lnTo>
                    <a:pt x="1238703" y="0"/>
                  </a:lnTo>
                  <a:lnTo>
                    <a:pt x="1238703" y="551543"/>
                  </a:lnTo>
                  <a:lnTo>
                    <a:pt x="231626" y="551543"/>
                  </a:lnTo>
                  <a:cubicBezTo>
                    <a:pt x="103702" y="551543"/>
                    <a:pt x="0" y="447841"/>
                    <a:pt x="0" y="319917"/>
                  </a:cubicBezTo>
                  <a:lnTo>
                    <a:pt x="0" y="231626"/>
                  </a:lnTo>
                  <a:cubicBezTo>
                    <a:pt x="0" y="103702"/>
                    <a:pt x="103702" y="0"/>
                    <a:pt x="231626" y="0"/>
                  </a:cubicBez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984297" y="1691664"/>
              <a:ext cx="1111703" cy="444500"/>
            </a:xfrm>
            <a:custGeom>
              <a:avLst/>
              <a:gdLst>
                <a:gd name="connsiteX0" fmla="*/ 0 w 1111703"/>
                <a:gd name="connsiteY0" fmla="*/ 0 h 551543"/>
                <a:gd name="connsiteX1" fmla="*/ 1111703 w 1111703"/>
                <a:gd name="connsiteY1" fmla="*/ 0 h 551543"/>
                <a:gd name="connsiteX2" fmla="*/ 1111703 w 1111703"/>
                <a:gd name="connsiteY2" fmla="*/ 551543 h 551543"/>
                <a:gd name="connsiteX3" fmla="*/ 0 w 1111703"/>
                <a:gd name="connsiteY3" fmla="*/ 551543 h 551543"/>
                <a:gd name="connsiteX4" fmla="*/ 0 w 1111703"/>
                <a:gd name="connsiteY4" fmla="*/ 0 h 55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03" h="551543">
                  <a:moveTo>
                    <a:pt x="0" y="0"/>
                  </a:moveTo>
                  <a:lnTo>
                    <a:pt x="1111703" y="0"/>
                  </a:lnTo>
                  <a:lnTo>
                    <a:pt x="1111703" y="551543"/>
                  </a:lnTo>
                  <a:lnTo>
                    <a:pt x="0" y="55154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6096000" y="1691664"/>
              <a:ext cx="1111703" cy="444500"/>
            </a:xfrm>
            <a:custGeom>
              <a:avLst/>
              <a:gdLst>
                <a:gd name="connsiteX0" fmla="*/ 0 w 1111703"/>
                <a:gd name="connsiteY0" fmla="*/ 0 h 551543"/>
                <a:gd name="connsiteX1" fmla="*/ 1111703 w 1111703"/>
                <a:gd name="connsiteY1" fmla="*/ 0 h 551543"/>
                <a:gd name="connsiteX2" fmla="*/ 1111703 w 1111703"/>
                <a:gd name="connsiteY2" fmla="*/ 551543 h 551543"/>
                <a:gd name="connsiteX3" fmla="*/ 0 w 1111703"/>
                <a:gd name="connsiteY3" fmla="*/ 551543 h 551543"/>
                <a:gd name="connsiteX4" fmla="*/ 0 w 1111703"/>
                <a:gd name="connsiteY4" fmla="*/ 0 h 55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703" h="551543">
                  <a:moveTo>
                    <a:pt x="0" y="0"/>
                  </a:moveTo>
                  <a:lnTo>
                    <a:pt x="1111703" y="0"/>
                  </a:lnTo>
                  <a:lnTo>
                    <a:pt x="1111703" y="551543"/>
                  </a:lnTo>
                  <a:lnTo>
                    <a:pt x="0" y="55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7207703" y="1691664"/>
              <a:ext cx="1238704" cy="444500"/>
            </a:xfrm>
            <a:custGeom>
              <a:avLst/>
              <a:gdLst>
                <a:gd name="connsiteX0" fmla="*/ 0 w 1238704"/>
                <a:gd name="connsiteY0" fmla="*/ 0 h 551543"/>
                <a:gd name="connsiteX1" fmla="*/ 1007078 w 1238704"/>
                <a:gd name="connsiteY1" fmla="*/ 0 h 551543"/>
                <a:gd name="connsiteX2" fmla="*/ 1238704 w 1238704"/>
                <a:gd name="connsiteY2" fmla="*/ 231626 h 551543"/>
                <a:gd name="connsiteX3" fmla="*/ 1238704 w 1238704"/>
                <a:gd name="connsiteY3" fmla="*/ 319917 h 551543"/>
                <a:gd name="connsiteX4" fmla="*/ 1007078 w 1238704"/>
                <a:gd name="connsiteY4" fmla="*/ 551543 h 551543"/>
                <a:gd name="connsiteX5" fmla="*/ 0 w 1238704"/>
                <a:gd name="connsiteY5" fmla="*/ 551543 h 551543"/>
                <a:gd name="connsiteX6" fmla="*/ 0 w 1238704"/>
                <a:gd name="connsiteY6" fmla="*/ 0 h 55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704" h="551543">
                  <a:moveTo>
                    <a:pt x="0" y="0"/>
                  </a:moveTo>
                  <a:lnTo>
                    <a:pt x="1007078" y="0"/>
                  </a:lnTo>
                  <a:cubicBezTo>
                    <a:pt x="1135002" y="0"/>
                    <a:pt x="1238704" y="103702"/>
                    <a:pt x="1238704" y="231626"/>
                  </a:cubicBezTo>
                  <a:lnTo>
                    <a:pt x="1238704" y="319917"/>
                  </a:lnTo>
                  <a:cubicBezTo>
                    <a:pt x="1238704" y="447841"/>
                    <a:pt x="1135002" y="551543"/>
                    <a:pt x="1007078" y="551543"/>
                  </a:cubicBezTo>
                  <a:lnTo>
                    <a:pt x="0" y="55154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869946" y="1760025"/>
              <a:ext cx="990000" cy="154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rgbClr val="16625A"/>
                  </a:solidFill>
                  <a:latin typeface="Helvetica" panose="020B0604020202020204" pitchFamily="34" charset="0"/>
                  <a:cs typeface="Helvetica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ONE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045148" y="1760025"/>
              <a:ext cx="990000" cy="154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TWO</a:t>
              </a:r>
              <a:endParaRPr lang="zh-CN" alt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56851" y="1760025"/>
              <a:ext cx="990000" cy="154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THREE</a:t>
              </a:r>
              <a:endParaRPr lang="zh-CN" alt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332055" y="1760025"/>
              <a:ext cx="990000" cy="154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FOUR</a:t>
              </a:r>
              <a:endParaRPr lang="zh-CN" alt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402171" y="1293408"/>
              <a:ext cx="3479732" cy="257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290695" y="706755"/>
            <a:ext cx="3535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小豆岛默陌秀丽简" panose="02010604000000000000" charset="-122"/>
                <a:ea typeface="小豆岛默陌秀丽简" panose="02010604000000000000" charset="-122"/>
              </a:rPr>
              <a:t>    </a:t>
            </a:r>
            <a:r>
              <a:rPr lang="zh-CN" altLang="en-US" sz="3200" b="1">
                <a:latin typeface="云书法手书惠中行书简" panose="02010600030101010101" charset="-122"/>
                <a:ea typeface="云书法手书惠中行书简" panose="02010600030101010101" charset="-122"/>
              </a:rPr>
              <a:t>大佬们的简历</a:t>
            </a:r>
            <a:endParaRPr lang="zh-CN" altLang="en-US" sz="3200" b="1">
              <a:latin typeface="云书法手书惠中行书简" panose="02010600030101010101" charset="-122"/>
              <a:ea typeface="云书法手书惠中行书简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06756" y="1419665"/>
            <a:ext cx="3895275" cy="3896798"/>
            <a:chOff x="7306756" y="1419665"/>
            <a:chExt cx="3895275" cy="3896798"/>
          </a:xfrm>
        </p:grpSpPr>
        <p:sp>
          <p:nvSpPr>
            <p:cNvPr id="12" name="椭圆 11"/>
            <p:cNvSpPr/>
            <p:nvPr/>
          </p:nvSpPr>
          <p:spPr>
            <a:xfrm rot="1387359">
              <a:off x="7306756" y="2408503"/>
              <a:ext cx="660128" cy="660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 rot="1387359">
              <a:off x="8447048" y="369994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 rot="2899631">
              <a:off x="10690265" y="2843641"/>
              <a:ext cx="511200" cy="5123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 rot="7892167">
              <a:off x="10044450" y="3117364"/>
              <a:ext cx="294377" cy="2940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387359">
              <a:off x="9821348" y="1419665"/>
              <a:ext cx="660128" cy="6601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387359">
              <a:off x="10159373" y="4836647"/>
              <a:ext cx="479816" cy="4798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图片 3" descr="C:\Users\kangkang\Desktop\IMG_20171219_010826.JPGIMG_20171219_01082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3610" y="1240155"/>
            <a:ext cx="5156200" cy="36144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文本框 13"/>
          <p:cNvSpPr txBox="1"/>
          <p:nvPr/>
        </p:nvSpPr>
        <p:spPr>
          <a:xfrm>
            <a:off x="7236759" y="2638687"/>
            <a:ext cx="274786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altLang="zh-CN" sz="5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综艺" panose="03000509000000000000" pitchFamily="65" charset="-122"/>
                <a:cs typeface="经典综艺体简" panose="02010609000101010101" pitchFamily="49" charset="-122"/>
              </a:rPr>
              <a:t>PART 01</a:t>
            </a:r>
            <a:endParaRPr lang="zh-CN" altLang="en-US" sz="5400" b="1" i="1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迷你简综艺" panose="03000509000000000000" pitchFamily="65" charset="-122"/>
              <a:cs typeface="经典综艺体简" panose="02010609000101010101" pitchFamily="49" charset="-122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6432550" y="3761105"/>
            <a:ext cx="487489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altLang="zh-CN" sz="3200" b="1" spc="600" dirty="0">
                <a:solidFill>
                  <a:schemeClr val="bg2">
                    <a:lumMod val="10000"/>
                  </a:schemeClr>
                </a:solidFill>
                <a:latin typeface="腾祥面包体简" panose="01010104010101010101" charset="-122"/>
                <a:ea typeface="腾祥面包体简" panose="01010104010101010101" charset="-122"/>
                <a:cs typeface="经典综艺体简" panose="02010609000101010101" pitchFamily="49" charset="-122"/>
              </a:rPr>
              <a:t>idea</a:t>
            </a:r>
            <a:r>
              <a:rPr lang="zh-CN" altLang="en-US" sz="3200" b="1" spc="600" dirty="0">
                <a:solidFill>
                  <a:schemeClr val="bg2">
                    <a:lumMod val="10000"/>
                  </a:schemeClr>
                </a:solidFill>
                <a:latin typeface="腾祥面包体简" panose="01010104010101010101" charset="-122"/>
                <a:ea typeface="腾祥面包体简" panose="01010104010101010101" charset="-122"/>
                <a:cs typeface="经典综艺体简" panose="02010609000101010101" pitchFamily="49" charset="-122"/>
              </a:rPr>
              <a:t>从何而来？？？</a:t>
            </a:r>
            <a:endParaRPr lang="zh-CN" altLang="en-US" sz="3200" b="1" spc="600" dirty="0">
              <a:solidFill>
                <a:schemeClr val="bg2">
                  <a:lumMod val="10000"/>
                </a:schemeClr>
              </a:solidFill>
              <a:latin typeface="腾祥面包体简" panose="01010104010101010101" charset="-122"/>
              <a:ea typeface="腾祥面包体简" panose="01010104010101010101" charset="-122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263640" y="1108046"/>
            <a:ext cx="4303395" cy="1143721"/>
            <a:chOff x="1323426" y="3022922"/>
            <a:chExt cx="4333614" cy="1133982"/>
          </a:xfrm>
        </p:grpSpPr>
        <p:grpSp>
          <p:nvGrpSpPr>
            <p:cNvPr id="5" name="Group 35"/>
            <p:cNvGrpSpPr/>
            <p:nvPr/>
          </p:nvGrpSpPr>
          <p:grpSpPr>
            <a:xfrm>
              <a:off x="1323426" y="3566433"/>
              <a:ext cx="590471" cy="590471"/>
              <a:chOff x="633817" y="2071684"/>
              <a:chExt cx="449414" cy="449414"/>
            </a:xfrm>
          </p:grpSpPr>
          <p:sp>
            <p:nvSpPr>
              <p:cNvPr id="8" name="Oval 61"/>
              <p:cNvSpPr/>
              <p:nvPr/>
            </p:nvSpPr>
            <p:spPr>
              <a:xfrm>
                <a:off x="633817" y="2071684"/>
                <a:ext cx="449414" cy="4494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65"/>
              </a:p>
            </p:txBody>
          </p:sp>
          <p:sp>
            <p:nvSpPr>
              <p:cNvPr id="9" name="Freeform 26"/>
              <p:cNvSpPr/>
              <p:nvPr/>
            </p:nvSpPr>
            <p:spPr bwMode="auto">
              <a:xfrm>
                <a:off x="785786" y="2214560"/>
                <a:ext cx="166924" cy="17311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dirty="0"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113564" y="3294935"/>
              <a:ext cx="3098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113797" y="3022922"/>
              <a:ext cx="3543243" cy="82287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315" dirty="0">
                  <a:solidFill>
                    <a:schemeClr val="bg2">
                      <a:lumMod val="25000"/>
                    </a:schemeClr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      </a:t>
              </a:r>
              <a:r>
                <a:rPr lang="zh-CN" altLang="en-US" sz="3200" dirty="0">
                  <a:solidFill>
                    <a:schemeClr val="bg2">
                      <a:lumMod val="25000"/>
                    </a:schemeClr>
                  </a:solidFill>
                  <a:latin typeface="腾祥凌黑简" panose="01010104010101010101" charset="-122"/>
                  <a:ea typeface="腾祥凌黑简" panose="01010104010101010101" charset="-122"/>
                </a:rPr>
                <a:t>让找书更简单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腾祥凌黑简" panose="01010104010101010101" charset="-122"/>
                <a:ea typeface="腾祥凌黑简" panose="01010104010101010101" charset="-122"/>
              </a:endParaRPr>
            </a:p>
          </p:txBody>
        </p:sp>
      </p:grpSp>
      <p:grpSp>
        <p:nvGrpSpPr>
          <p:cNvPr id="11" name="Group 35"/>
          <p:cNvGrpSpPr/>
          <p:nvPr/>
        </p:nvGrpSpPr>
        <p:grpSpPr>
          <a:xfrm rot="0">
            <a:off x="6263640" y="3259455"/>
            <a:ext cx="590550" cy="590550"/>
            <a:chOff x="633817" y="2071684"/>
            <a:chExt cx="449414" cy="449414"/>
          </a:xfrm>
        </p:grpSpPr>
        <p:sp>
          <p:nvSpPr>
            <p:cNvPr id="14" name="Oval 61"/>
            <p:cNvSpPr/>
            <p:nvPr/>
          </p:nvSpPr>
          <p:spPr>
            <a:xfrm>
              <a:off x="633817" y="2071684"/>
              <a:ext cx="449414" cy="4494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65"/>
            </a:p>
          </p:txBody>
        </p:sp>
        <p:sp>
          <p:nvSpPr>
            <p:cNvPr id="15" name="Freeform 26"/>
            <p:cNvSpPr/>
            <p:nvPr/>
          </p:nvSpPr>
          <p:spPr bwMode="auto">
            <a:xfrm>
              <a:off x="785786" y="2214560"/>
              <a:ext cx="166924" cy="173116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dirty="0"/>
            </a:p>
          </p:txBody>
        </p:sp>
      </p:grpSp>
      <p:pic>
        <p:nvPicPr>
          <p:cNvPr id="16" name="图片 15" descr="C:\Users\kangkang\Desktop\IMG_20171219_011003.JPGIMG_20171219_01100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02974" y="1316038"/>
            <a:ext cx="4917234" cy="36163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18" name="Group 35"/>
          <p:cNvGrpSpPr/>
          <p:nvPr/>
        </p:nvGrpSpPr>
        <p:grpSpPr>
          <a:xfrm rot="0">
            <a:off x="6263640" y="4845685"/>
            <a:ext cx="590550" cy="590550"/>
            <a:chOff x="633817" y="2071684"/>
            <a:chExt cx="449414" cy="449414"/>
          </a:xfrm>
        </p:grpSpPr>
        <p:sp>
          <p:nvSpPr>
            <p:cNvPr id="21" name="Oval 61"/>
            <p:cNvSpPr/>
            <p:nvPr/>
          </p:nvSpPr>
          <p:spPr>
            <a:xfrm>
              <a:off x="633817" y="2071684"/>
              <a:ext cx="449414" cy="4494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65"/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785786" y="2214560"/>
              <a:ext cx="166924" cy="173116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048500" y="2041525"/>
            <a:ext cx="385000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腾祥婀娜体繁" panose="01010104010101010101" charset="-122"/>
                <a:ea typeface="腾祥婀娜体繁" panose="01010104010101010101" charset="-122"/>
              </a:rPr>
              <a:t>       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大家都知道，平常我们去图书馆找书，一般是通过图书馆的微信公众号，通过搜索书名，得到所要找的图书的检索号，然后按照检索号，在图书馆的某一区，一个一个书柜，一本书一本书地挨个地看，才能找到我们要的书，这么做十分的浪费时间，所以我们小组想，能不能利用</a:t>
            </a:r>
            <a:r>
              <a:rPr lang="en-US" altLang="zh-CN" sz="2000" b="1">
                <a:latin typeface="腾祥小小新体简" panose="01010104010101010101" charset="-122"/>
                <a:ea typeface="腾祥小小新体简" panose="01010104010101010101" charset="-122"/>
              </a:rPr>
              <a:t>python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，设计一个软件，可以简洁直观地把我们所要找的书的位置显示出来？</a:t>
            </a:r>
            <a:endParaRPr lang="zh-CN" altLang="en-US" sz="2000" b="1">
              <a:latin typeface="腾祥小小新体简" panose="01010104010101010101" charset="-122"/>
              <a:ea typeface="腾祥小小新体简" panose="01010104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06756" y="1419665"/>
            <a:ext cx="3895275" cy="3896798"/>
            <a:chOff x="7306756" y="1419665"/>
            <a:chExt cx="3895275" cy="3896798"/>
          </a:xfrm>
        </p:grpSpPr>
        <p:sp>
          <p:nvSpPr>
            <p:cNvPr id="12" name="椭圆 11"/>
            <p:cNvSpPr/>
            <p:nvPr/>
          </p:nvSpPr>
          <p:spPr>
            <a:xfrm rot="1387359">
              <a:off x="7306756" y="2408503"/>
              <a:ext cx="660128" cy="660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 rot="1387359">
              <a:off x="8447048" y="369994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 rot="2899631">
              <a:off x="10690265" y="2843641"/>
              <a:ext cx="511200" cy="5123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 rot="7892167">
              <a:off x="10044450" y="3117364"/>
              <a:ext cx="294377" cy="2940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387359">
              <a:off x="9821348" y="1419665"/>
              <a:ext cx="660128" cy="6601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387359">
              <a:off x="10159373" y="4836647"/>
              <a:ext cx="479816" cy="4798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图片 3" descr="C:\Users\kangkang\Desktop\图片1.png图片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1405" y="1508125"/>
            <a:ext cx="5431790" cy="339217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文本框 13"/>
          <p:cNvSpPr txBox="1"/>
          <p:nvPr/>
        </p:nvSpPr>
        <p:spPr>
          <a:xfrm>
            <a:off x="7104044" y="2538357"/>
            <a:ext cx="274786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altLang="zh-CN" sz="5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综艺" panose="03000509000000000000" pitchFamily="65" charset="-122"/>
                <a:cs typeface="经典综艺体简" panose="02010609000101010101" pitchFamily="49" charset="-122"/>
              </a:rPr>
              <a:t>PART 02</a:t>
            </a:r>
            <a:endParaRPr lang="zh-CN" altLang="en-US" sz="5400" b="1" i="1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迷你简综艺" panose="03000509000000000000" pitchFamily="65" charset="-122"/>
              <a:cs typeface="经典综艺体简" panose="02010609000101010101" pitchFamily="49" charset="-122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6981190" y="3725545"/>
            <a:ext cx="401574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3200" b="1" spc="600" dirty="0">
                <a:solidFill>
                  <a:schemeClr val="bg2">
                    <a:lumMod val="10000"/>
                  </a:schemeClr>
                </a:solidFill>
                <a:latin typeface="腾祥面包体简" panose="01010104010101010101" charset="-122"/>
                <a:ea typeface="腾祥面包体简" panose="01010104010101010101" charset="-122"/>
                <a:cs typeface="经典综艺体简" panose="02010609000101010101" pitchFamily="49" charset="-122"/>
              </a:rPr>
              <a:t>干货在这里！！！</a:t>
            </a:r>
            <a:endParaRPr lang="zh-CN" altLang="en-US" sz="3200" b="1" spc="600" dirty="0">
              <a:solidFill>
                <a:schemeClr val="bg2">
                  <a:lumMod val="10000"/>
                </a:schemeClr>
              </a:solidFill>
              <a:latin typeface="腾祥面包体简" panose="01010104010101010101" charset="-122"/>
              <a:ea typeface="腾祥面包体简" panose="01010104010101010101" charset="-122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[_3M%D90XLC}4CWW}KIQT{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425" y="526415"/>
            <a:ext cx="4651375" cy="2623185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2992120" y="3233420"/>
            <a:ext cx="485775" cy="391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1PBO@~P$S]MP0U2[9J0])I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5" y="3728720"/>
            <a:ext cx="4651375" cy="207010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8230870" y="678180"/>
            <a:ext cx="485775" cy="481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F]K8U9I]$C4`1N[FKPG]HM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55" y="1320800"/>
            <a:ext cx="4544060" cy="18281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438265" y="3329305"/>
            <a:ext cx="3503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腾祥凌黑简" panose="01010104010101010101" charset="-122"/>
                <a:ea typeface="腾祥凌黑简" panose="01010104010101010101" charset="-122"/>
              </a:rPr>
              <a:t>   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腾祥凌黑简" panose="01010104010101010101" charset="-122"/>
                <a:ea typeface="腾祥凌黑简" panose="01010104010101010101" charset="-122"/>
              </a:rPr>
              <a:t>如何实现找书？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腾祥凌黑简" panose="01010104010101010101" charset="-122"/>
              <a:ea typeface="腾祥凌黑简" panose="0101010401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50585" y="4070985"/>
            <a:ext cx="53403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在编写完一些基本代码后，我们认识到要想实现找书，就要把</a:t>
            </a:r>
            <a:r>
              <a:rPr lang="en-US" altLang="zh-CN" sz="2000" b="1">
                <a:latin typeface="腾祥小小新体简" panose="01010104010101010101" charset="-122"/>
                <a:ea typeface="腾祥小小新体简" panose="01010104010101010101" charset="-122"/>
              </a:rPr>
              <a:t>python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和包含图书与用户信息的数据库联系起来，于是我们想到了利用</a:t>
            </a:r>
            <a:r>
              <a:rPr lang="en-US" altLang="zh-CN" sz="2000" b="1">
                <a:latin typeface="腾祥小小新体简" panose="01010104010101010101" charset="-122"/>
                <a:ea typeface="腾祥小小新体简" panose="01010104010101010101" charset="-122"/>
              </a:rPr>
              <a:t>SQL Server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这个软件，首先我们收集了图书馆中</a:t>
            </a:r>
            <a:r>
              <a:rPr lang="en-US" altLang="zh-CN" sz="2000" b="1">
                <a:latin typeface="腾祥小小新体简" panose="01010104010101010101" charset="-122"/>
                <a:ea typeface="腾祥小小新体简" panose="01010104010101010101" charset="-122"/>
              </a:rPr>
              <a:t>1-3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楼中西一区和东一区中的部分图书信息，制成数据库，然后利用已有的账户登录</a:t>
            </a:r>
            <a:r>
              <a:rPr lang="en-US" altLang="zh-CN" sz="2000" b="1">
                <a:latin typeface="腾祥小小新体简" panose="01010104010101010101" charset="-122"/>
                <a:ea typeface="腾祥小小新体简" panose="01010104010101010101" charset="-122"/>
              </a:rPr>
              <a:t>SQL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，通过</a:t>
            </a:r>
            <a:r>
              <a:rPr lang="zh-CN" altLang="en-US" sz="2000" b="1" u="sng">
                <a:latin typeface="腾祥小小新体简" panose="01010104010101010101" charset="-122"/>
                <a:ea typeface="腾祥小小新体简" panose="01010104010101010101" charset="-122"/>
              </a:rPr>
              <a:t>如图的步骤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，使得</a:t>
            </a:r>
            <a:r>
              <a:rPr lang="en-US" altLang="zh-CN" sz="2000" b="1">
                <a:latin typeface="腾祥小小新体简" panose="01010104010101010101" charset="-122"/>
                <a:ea typeface="腾祥小小新体简" panose="01010104010101010101" charset="-122"/>
              </a:rPr>
              <a:t>python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与我们</a:t>
            </a:r>
            <a:endParaRPr lang="zh-CN" altLang="en-US" sz="2000" b="1">
              <a:latin typeface="腾祥小小新体简" panose="01010104010101010101" charset="-122"/>
              <a:ea typeface="腾祥小小新体简" panose="01010104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66">
        <p:random/>
      </p:transition>
    </mc:Choice>
    <mc:Fallback>
      <p:transition spd="slow" advTm="4066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17955" y="986155"/>
            <a:ext cx="43345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的包含用户与图书信息的数据库联系起来，从而也就实现了找书的功能。（</a:t>
            </a:r>
            <a:r>
              <a:rPr lang="en-US" altLang="zh-CN" sz="2000" b="1">
                <a:latin typeface="腾祥小小新体简" panose="01010104010101010101" charset="-122"/>
                <a:ea typeface="腾祥小小新体简" panose="01010104010101010101" charset="-122"/>
              </a:rPr>
              <a:t>ps: 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在数据库中，我们分别建立了两个表，用来储存用户和图书的信息，接下来的图片将会有所展示～）</a:t>
            </a:r>
            <a:endParaRPr lang="zh-CN" altLang="en-US" sz="2000" b="1">
              <a:latin typeface="腾祥小小新体简" panose="01010104010101010101" charset="-122"/>
              <a:ea typeface="腾祥小小新体简" panose="01010104010101010101" charset="-122"/>
            </a:endParaRPr>
          </a:p>
        </p:txBody>
      </p:sp>
      <p:pic>
        <p:nvPicPr>
          <p:cNvPr id="2" name="图片 1" descr="5OBANCF@DKQFR]{K_))YM_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3580765"/>
            <a:ext cx="3974465" cy="1437005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3162300" y="2616200"/>
            <a:ext cx="485775" cy="797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19225" y="5238750"/>
            <a:ext cx="3973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腾祥婀娜体简" panose="01010104010101010101" charset="-122"/>
                <a:ea typeface="腾祥婀娜体简" panose="01010104010101010101" charset="-122"/>
              </a:rPr>
              <a:t>有关用户信息的表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腾祥婀娜体简" panose="01010104010101010101" charset="-122"/>
              <a:ea typeface="腾祥婀娜体简" panose="01010104010101010101" charset="-122"/>
            </a:endParaRPr>
          </a:p>
        </p:txBody>
      </p:sp>
      <p:pic>
        <p:nvPicPr>
          <p:cNvPr id="7" name="图片 6" descr="{N[GKUCSDC{B8G[UN644~(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1056005"/>
            <a:ext cx="4239260" cy="12496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17005" y="2414905"/>
            <a:ext cx="4050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腾祥婀娜体简" panose="01010104010101010101" charset="-122"/>
                <a:ea typeface="腾祥婀娜体简" panose="01010104010101010101" charset="-122"/>
              </a:rPr>
              <a:t>有关图书信息的表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腾祥婀娜体简" panose="01010104010101010101" charset="-122"/>
              <a:ea typeface="腾祥婀娜体简" panose="01010104010101010101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752465" y="1437640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IMG_20171218_2343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875280"/>
            <a:ext cx="5174615" cy="28232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5405" y="5880100"/>
            <a:ext cx="4569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腾祥婀娜体简" panose="01010104010101010101" charset="-122"/>
                <a:ea typeface="腾祥婀娜体简" panose="01010104010101010101" charset="-122"/>
              </a:rPr>
              <a:t> 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腾祥婀娜体简" panose="01010104010101010101" charset="-122"/>
                <a:ea typeface="腾祥婀娜体简" panose="01010104010101010101" charset="-122"/>
              </a:rPr>
              <a:t>我们收集到的图书信息（节选）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腾祥婀娜体简" panose="01010104010101010101" charset="-122"/>
              <a:ea typeface="腾祥婀娜体简" panose="01010104010101010101" charset="-122"/>
            </a:endParaRPr>
          </a:p>
        </p:txBody>
      </p:sp>
      <p:sp>
        <p:nvSpPr>
          <p:cNvPr id="16" name="闪电形 15"/>
          <p:cNvSpPr/>
          <p:nvPr/>
        </p:nvSpPr>
        <p:spPr>
          <a:xfrm>
            <a:off x="5324475" y="2332990"/>
            <a:ext cx="724535" cy="54229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%R99IG31{8OTEKX2YG}V)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045" y="1348105"/>
            <a:ext cx="4999355" cy="4276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13195" y="977265"/>
            <a:ext cx="4385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腾祥凌黑简" panose="01010104010101010101" charset="-122"/>
                <a:ea typeface="腾祥凌黑简" panose="01010104010101010101" charset="-122"/>
              </a:rPr>
              <a:t>如何显示书的位置？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腾祥凌黑简" panose="01010104010101010101" charset="-122"/>
              <a:ea typeface="腾祥凌黑简" panose="0101010401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5545" y="1647190"/>
            <a:ext cx="512318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在实现怎么找书之后，我们小组开始思考怎么显示书的位置，书的位置既要明确，又要简洁直观，让人一看就知道要找的书具体在图书馆的什么地方。经过讨论，我们小组一致觉得通过数字和文字显示书的位置的方式不可取，如：</a:t>
            </a:r>
            <a:r>
              <a:rPr lang="en-US" altLang="zh-CN" sz="2000" b="1">
                <a:latin typeface="腾祥小小新体简" panose="01010104010101010101" charset="-122"/>
                <a:ea typeface="腾祥小小新体简" panose="01010104010101010101" charset="-122"/>
              </a:rPr>
              <a:t>XXX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书在图书馆的几楼的几区的</a:t>
            </a:r>
            <a:r>
              <a:rPr lang="en-US" altLang="zh-CN" sz="2000" b="1">
                <a:latin typeface="腾祥小小新体简" panose="01010104010101010101" charset="-122"/>
                <a:ea typeface="腾祥小小新体简" panose="01010104010101010101" charset="-122"/>
              </a:rPr>
              <a:t>XXX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地方，我们决定通过图书馆每一层的平面图，把要找的书所在的书架标记出来，从而达到一目了然的效果。为了实现这个目标，我们的做法是把在图书馆的平面图上建立一个坐标系，两个书架相差</a:t>
            </a:r>
            <a:r>
              <a:rPr lang="en-US" altLang="zh-CN" sz="2000" b="1">
                <a:latin typeface="腾祥小小新体简" panose="01010104010101010101" charset="-122"/>
                <a:ea typeface="腾祥小小新体简" panose="01010104010101010101" charset="-122"/>
              </a:rPr>
              <a:t>9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个像素点，通过与特定书架的距离，就可以通过</a:t>
            </a:r>
            <a:r>
              <a:rPr lang="en-US" altLang="zh-CN" sz="2000" b="1">
                <a:latin typeface="腾祥小小新体简" panose="01010104010101010101" charset="-122"/>
                <a:ea typeface="腾祥小小新体简" panose="01010104010101010101" charset="-122"/>
              </a:rPr>
              <a:t>python</a:t>
            </a:r>
            <a:r>
              <a:rPr lang="zh-CN" altLang="en-US" sz="2000" b="1">
                <a:latin typeface="腾祥小小新体简" panose="01010104010101010101" charset="-122"/>
                <a:ea typeface="腾祥小小新体简" panose="01010104010101010101" charset="-122"/>
              </a:rPr>
              <a:t>代码，算出每一个书架的位置，然后每一个书架就都可以被表示出来了～</a:t>
            </a:r>
            <a:endParaRPr lang="zh-CN" altLang="en-US" sz="2000" b="1">
              <a:latin typeface="腾祥小小新体简" panose="01010104010101010101" charset="-122"/>
              <a:ea typeface="腾祥小小新体简" panose="01010104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p="http://schemas.openxmlformats.org/presentationml/2006/main">
  <p:tag name="MH" val="20170621151216"/>
  <p:tag name="MH_LIBRARY" val="GRAPHIC"/>
  <p:tag name="MH_TYPE" val="Other"/>
  <p:tag name="MH_ORDER" val="8"/>
</p:tagLst>
</file>

<file path=ppt/tags/tag11.xml><?xml version="1.0" encoding="utf-8"?>
<p:tagLst xmlns:p="http://schemas.openxmlformats.org/presentationml/2006/main">
  <p:tag name="MH" val="20170621151216"/>
  <p:tag name="MH_LIBRARY" val="GRAPHIC"/>
  <p:tag name="MH_TYPE" val="Other"/>
  <p:tag name="MH_ORDER" val="9"/>
</p:tagLst>
</file>

<file path=ppt/tags/tag12.xml><?xml version="1.0" encoding="utf-8"?>
<p:tagLst xmlns:p="http://schemas.openxmlformats.org/presentationml/2006/main">
  <p:tag name="MH" val="20170621151216"/>
  <p:tag name="MH_LIBRARY" val="GRAPHIC"/>
  <p:tag name="MH_TYPE" val="Other"/>
  <p:tag name="MH_ORDER" val="10"/>
</p:tagLst>
</file>

<file path=ppt/tags/tag13.xml><?xml version="1.0" encoding="utf-8"?>
<p:tagLst xmlns:p="http://schemas.openxmlformats.org/presentationml/2006/main">
  <p:tag name="MH" val="20170621151216"/>
  <p:tag name="MH_LIBRARY" val="GRAPHIC"/>
  <p:tag name="MH_TYPE" val="Other"/>
  <p:tag name="MH_ORDER" val="11"/>
</p:tagLst>
</file>

<file path=ppt/tags/tag14.xml><?xml version="1.0" encoding="utf-8"?>
<p:tagLst xmlns:p="http://schemas.openxmlformats.org/presentationml/2006/main">
  <p:tag name="MH" val="20170621151216"/>
  <p:tag name="MH_LIBRARY" val="GRAPHIC"/>
  <p:tag name="MH_TYPE" val="Other"/>
  <p:tag name="MH_ORDER" val="12"/>
</p:tagLst>
</file>

<file path=ppt/tags/tag15.xml><?xml version="1.0" encoding="utf-8"?>
<p:tagLst xmlns:p="http://schemas.openxmlformats.org/presentationml/2006/main">
  <p:tag name="MH" val="20170621151216"/>
  <p:tag name="MH_LIBRARY" val="GRAPHIC"/>
  <p:tag name="MH_TYPE" val="Other"/>
  <p:tag name="MH_ORDER" val="13"/>
</p:tagLst>
</file>

<file path=ppt/tags/tag16.xml><?xml version="1.0" encoding="utf-8"?>
<p:tagLst xmlns:p="http://schemas.openxmlformats.org/presentationml/2006/main">
  <p:tag name="MH" val="20170621151216"/>
  <p:tag name="MH_LIBRARY" val="GRAPHIC"/>
  <p:tag name="MH_TYPE" val="Other"/>
  <p:tag name="MH_ORDER" val="14"/>
</p:tagLst>
</file>

<file path=ppt/tags/tag17.xml><?xml version="1.0" encoding="utf-8"?>
<p:tagLst xmlns:p="http://schemas.openxmlformats.org/presentationml/2006/main">
  <p:tag name="MH" val="20170621151216"/>
  <p:tag name="MH_LIBRARY" val="GRAPHIC"/>
  <p:tag name="MH_TYPE" val="Other"/>
  <p:tag name="MH_ORDER" val="15"/>
</p:tagLst>
</file>

<file path=ppt/tags/tag18.xml><?xml version="1.0" encoding="utf-8"?>
<p:tagLst xmlns:p="http://schemas.openxmlformats.org/presentationml/2006/main">
  <p:tag name="MH" val="20170621151216"/>
  <p:tag name="MH_LIBRARY" val="GRAPHIC"/>
  <p:tag name="MH_TYPE" val="Other"/>
  <p:tag name="MH_ORDER" val="16"/>
</p:tagLst>
</file>

<file path=ppt/tags/tag19.xml><?xml version="1.0" encoding="utf-8"?>
<p:tagLst xmlns:p="http://schemas.openxmlformats.org/presentationml/2006/main">
  <p:tag name="MH" val="20170621151216"/>
  <p:tag name="MH_LIBRARY" val="GRAPHIC"/>
  <p:tag name="MH_TYPE" val="SubTitle"/>
  <p:tag name="MH_ORDER" val="1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MH" val="20170621151216"/>
  <p:tag name="MH_LIBRARY" val="GRAPHIC"/>
  <p:tag name="MH_TYPE" val="Other"/>
  <p:tag name="MH_ORDER" val="1"/>
</p:tagLst>
</file>

<file path=ppt/tags/tag4.xml><?xml version="1.0" encoding="utf-8"?>
<p:tagLst xmlns:p="http://schemas.openxmlformats.org/presentationml/2006/main">
  <p:tag name="MH" val="20170621151216"/>
  <p:tag name="MH_LIBRARY" val="GRAPHIC"/>
  <p:tag name="MH_TYPE" val="Other"/>
  <p:tag name="MH_ORDER" val="2"/>
</p:tagLst>
</file>

<file path=ppt/tags/tag5.xml><?xml version="1.0" encoding="utf-8"?>
<p:tagLst xmlns:p="http://schemas.openxmlformats.org/presentationml/2006/main">
  <p:tag name="MH" val="20170621151216"/>
  <p:tag name="MH_LIBRARY" val="GRAPHIC"/>
  <p:tag name="MH_TYPE" val="Other"/>
  <p:tag name="MH_ORDER" val="3"/>
</p:tagLst>
</file>

<file path=ppt/tags/tag6.xml><?xml version="1.0" encoding="utf-8"?>
<p:tagLst xmlns:p="http://schemas.openxmlformats.org/presentationml/2006/main">
  <p:tag name="MH" val="20170621151216"/>
  <p:tag name="MH_LIBRARY" val="GRAPHIC"/>
  <p:tag name="MH_TYPE" val="Other"/>
  <p:tag name="MH_ORDER" val="4"/>
</p:tagLst>
</file>

<file path=ppt/tags/tag7.xml><?xml version="1.0" encoding="utf-8"?>
<p:tagLst xmlns:p="http://schemas.openxmlformats.org/presentationml/2006/main">
  <p:tag name="MH" val="20170621151216"/>
  <p:tag name="MH_LIBRARY" val="GRAPHIC"/>
  <p:tag name="MH_TYPE" val="Other"/>
  <p:tag name="MH_ORDER" val="5"/>
</p:tagLst>
</file>

<file path=ppt/tags/tag8.xml><?xml version="1.0" encoding="utf-8"?>
<p:tagLst xmlns:p="http://schemas.openxmlformats.org/presentationml/2006/main">
  <p:tag name="MH" val="20170621151216"/>
  <p:tag name="MH_LIBRARY" val="GRAPHIC"/>
  <p:tag name="MH_TYPE" val="Other"/>
  <p:tag name="MH_ORDER" val="6"/>
</p:tagLst>
</file>

<file path=ppt/tags/tag9.xml><?xml version="1.0" encoding="utf-8"?>
<p:tagLst xmlns:p="http://schemas.openxmlformats.org/presentationml/2006/main">
  <p:tag name="MH" val="20170621151216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1848</Words>
  <Application>WPS 演示</Application>
  <PresentationFormat>宽屏</PresentationFormat>
  <Paragraphs>102</Paragraphs>
  <Slides>16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5" baseType="lpstr">
      <vt:lpstr>Arial</vt:lpstr>
      <vt:lpstr>宋体</vt:lpstr>
      <vt:lpstr>Wingdings</vt:lpstr>
      <vt:lpstr>Century Gothic</vt:lpstr>
      <vt:lpstr>迷你简综艺</vt:lpstr>
      <vt:lpstr>经典综艺体简</vt:lpstr>
      <vt:lpstr>Agency FB</vt:lpstr>
      <vt:lpstr>隶书</vt:lpstr>
      <vt:lpstr>颜真卿颜体</vt:lpstr>
      <vt:lpstr>Cooper Hewitt</vt:lpstr>
      <vt:lpstr>Helvetica</vt:lpstr>
      <vt:lpstr>SentyBrush</vt:lpstr>
      <vt:lpstr>腾祥豆豆体简</vt:lpstr>
      <vt:lpstr>小豆岛默陌秀丽简</vt:lpstr>
      <vt:lpstr>云书法手书惠中行书简</vt:lpstr>
      <vt:lpstr>腾祥面包体简</vt:lpstr>
      <vt:lpstr>腾祥凌黑简</vt:lpstr>
      <vt:lpstr>腾祥婀娜体繁</vt:lpstr>
      <vt:lpstr>腾祥小小新体简</vt:lpstr>
      <vt:lpstr>腾祥婀娜体简</vt:lpstr>
      <vt:lpstr>Senty Cream Puff 新蒂泡芙体</vt:lpstr>
      <vt:lpstr>Calibri</vt:lpstr>
      <vt:lpstr>等线</vt:lpstr>
      <vt:lpstr>微软雅黑</vt:lpstr>
      <vt:lpstr>Arial Unicode MS</vt:lpstr>
      <vt:lpstr>等线 Light</vt:lpstr>
      <vt:lpstr>Segoe Print</vt:lpstr>
      <vt:lpstr>云书法墨迹建刚楚楷简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润泽天地M</cp:lastModifiedBy>
  <cp:revision>27</cp:revision>
  <dcterms:created xsi:type="dcterms:W3CDTF">2017-12-07T08:44:00Z</dcterms:created>
  <dcterms:modified xsi:type="dcterms:W3CDTF">2017-12-19T09:35:39Z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  <property fmtid="{D5CDD505-2E9C-101B-9397-08002B2CF9AE}" pid="3" name="KSORubyTemplateID">
    <vt:lpwstr>2</vt:lpwstr>
  </property>
</Properties>
</file>